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5" r:id="rId4"/>
    <p:sldId id="266" r:id="rId5"/>
    <p:sldId id="263" r:id="rId6"/>
    <p:sldId id="298" r:id="rId7"/>
    <p:sldId id="299" r:id="rId8"/>
    <p:sldId id="300" r:id="rId9"/>
    <p:sldId id="301" r:id="rId10"/>
    <p:sldId id="264" r:id="rId11"/>
    <p:sldId id="302" r:id="rId12"/>
    <p:sldId id="303" r:id="rId13"/>
    <p:sldId id="270" r:id="rId14"/>
    <p:sldId id="307" r:id="rId15"/>
    <p:sldId id="308" r:id="rId16"/>
    <p:sldId id="309" r:id="rId17"/>
    <p:sldId id="310" r:id="rId18"/>
    <p:sldId id="311" r:id="rId19"/>
    <p:sldId id="305" r:id="rId20"/>
    <p:sldId id="306" r:id="rId21"/>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2"/>
        <p:guide pos="222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1501" y="1909394"/>
            <a:ext cx="1888997" cy="574675"/>
          </a:xfrm>
          <a:prstGeom prst="rect">
            <a:avLst/>
          </a:prstGeom>
        </p:spPr>
        <p:txBody>
          <a:bodyPr wrap="square" lIns="0" tIns="0" rIns="0" bIns="0">
            <a:spAutoFit/>
          </a:bodyPr>
          <a:lstStyle>
            <a:lvl1pPr>
              <a:defRPr sz="36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9047988" y="4052315"/>
            <a:ext cx="3137916" cy="2802636"/>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541781" y="1988057"/>
            <a:ext cx="4963795" cy="367474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44196" y="5064250"/>
            <a:ext cx="12147803" cy="1746504"/>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6095" y="3047"/>
            <a:ext cx="5897880" cy="2563367"/>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6095" y="5446775"/>
            <a:ext cx="12179808" cy="1408176"/>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6095" y="0"/>
            <a:ext cx="3614928" cy="1781555"/>
          </a:xfrm>
          <a:prstGeom prst="rect">
            <a:avLst/>
          </a:prstGeom>
          <a:blipFill>
            <a:blip r:embed="rId6" cstate="print"/>
            <a:stretch>
              <a:fillRect/>
            </a:stretch>
          </a:blipFill>
        </p:spPr>
        <p:txBody>
          <a:bodyPr wrap="square" lIns="0" tIns="0" rIns="0" bIns="0" rtlCol="0"/>
          <a:lstStyle/>
          <a:p/>
        </p:txBody>
      </p:sp>
      <p:sp>
        <p:nvSpPr>
          <p:cNvPr id="21" name="bk object 21"/>
          <p:cNvSpPr/>
          <p:nvPr/>
        </p:nvSpPr>
        <p:spPr>
          <a:xfrm>
            <a:off x="8014716" y="3095242"/>
            <a:ext cx="4177283" cy="3759708"/>
          </a:xfrm>
          <a:prstGeom prst="rect">
            <a:avLst/>
          </a:prstGeom>
          <a:blipFill>
            <a:blip r:embed="rId7" cstate="print"/>
            <a:stretch>
              <a:fillRect/>
            </a:stretch>
          </a:blipFill>
        </p:spPr>
        <p:txBody>
          <a:bodyPr wrap="square" lIns="0" tIns="0" rIns="0" bIns="0" rtlCol="0"/>
          <a:lstStyle/>
          <a:p/>
        </p:txBody>
      </p:sp>
      <p:sp>
        <p:nvSpPr>
          <p:cNvPr id="22" name="bk object 22"/>
          <p:cNvSpPr/>
          <p:nvPr/>
        </p:nvSpPr>
        <p:spPr>
          <a:xfrm>
            <a:off x="0" y="4101083"/>
            <a:ext cx="2639568" cy="2756914"/>
          </a:xfrm>
          <a:prstGeom prst="rect">
            <a:avLst/>
          </a:prstGeom>
          <a:blipFill>
            <a:blip r:embed="rId8" cstate="print"/>
            <a:stretch>
              <a:fillRect/>
            </a:stretch>
          </a:blipFill>
        </p:spPr>
        <p:txBody>
          <a:bodyPr wrap="square" lIns="0" tIns="0" rIns="0" bIns="0" rtlCol="0"/>
          <a:lstStyle/>
          <a:p/>
        </p:txBody>
      </p:sp>
      <p:sp>
        <p:nvSpPr>
          <p:cNvPr id="23" name="bk object 23"/>
          <p:cNvSpPr/>
          <p:nvPr/>
        </p:nvSpPr>
        <p:spPr>
          <a:xfrm>
            <a:off x="9165335" y="1091183"/>
            <a:ext cx="1440179" cy="996696"/>
          </a:xfrm>
          <a:prstGeom prst="rect">
            <a:avLst/>
          </a:prstGeom>
          <a:blipFill>
            <a:blip r:embed="rId9"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342087" y="261873"/>
            <a:ext cx="1244600" cy="391159"/>
          </a:xfrm>
          <a:prstGeom prst="rect">
            <a:avLst/>
          </a:prstGeom>
        </p:spPr>
        <p:txBody>
          <a:bodyPr wrap="square" lIns="0" tIns="0" rIns="0" bIns="0">
            <a:spAutoFit/>
          </a:bodyPr>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934288" y="1372219"/>
            <a:ext cx="10323423" cy="3489325"/>
          </a:xfrm>
          <a:prstGeom prst="rect">
            <a:avLst/>
          </a:prstGeom>
        </p:spPr>
        <p:txBody>
          <a:bodyPr wrap="square" lIns="0" tIns="0" rIns="0" bIns="0">
            <a:spAutoFit/>
          </a:bodyPr>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68910" y="131445"/>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68910" y="131445"/>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5340096" y="265175"/>
            <a:ext cx="1645920" cy="1645920"/>
          </a:xfrm>
          <a:custGeom>
            <a:avLst/>
            <a:gdLst/>
            <a:ahLst/>
            <a:cxnLst/>
            <a:rect l="l" t="t" r="r" b="b"/>
            <a:pathLst>
              <a:path w="1645920" h="1645920">
                <a:moveTo>
                  <a:pt x="1033399" y="1321435"/>
                </a:moveTo>
                <a:lnTo>
                  <a:pt x="1023746" y="1325499"/>
                </a:lnTo>
                <a:lnTo>
                  <a:pt x="1133220" y="1591818"/>
                </a:lnTo>
                <a:lnTo>
                  <a:pt x="1142873" y="1587881"/>
                </a:lnTo>
                <a:lnTo>
                  <a:pt x="1033399" y="1321435"/>
                </a:lnTo>
                <a:close/>
              </a:path>
              <a:path w="1645920" h="1645920">
                <a:moveTo>
                  <a:pt x="1155445" y="1250188"/>
                </a:moveTo>
                <a:lnTo>
                  <a:pt x="1151381" y="1253616"/>
                </a:lnTo>
                <a:lnTo>
                  <a:pt x="1147190" y="1256538"/>
                </a:lnTo>
                <a:lnTo>
                  <a:pt x="1321688" y="1485264"/>
                </a:lnTo>
                <a:lnTo>
                  <a:pt x="1329944" y="1478914"/>
                </a:lnTo>
                <a:lnTo>
                  <a:pt x="1155445" y="1250188"/>
                </a:lnTo>
                <a:close/>
              </a:path>
              <a:path w="1645920" h="1645920">
                <a:moveTo>
                  <a:pt x="1097914" y="1288796"/>
                </a:moveTo>
                <a:lnTo>
                  <a:pt x="1089025" y="1294257"/>
                </a:lnTo>
                <a:lnTo>
                  <a:pt x="1186942" y="1463802"/>
                </a:lnTo>
                <a:lnTo>
                  <a:pt x="1195831" y="1458340"/>
                </a:lnTo>
                <a:lnTo>
                  <a:pt x="1097914" y="1288796"/>
                </a:lnTo>
                <a:close/>
              </a:path>
              <a:path w="1645920" h="1645920">
                <a:moveTo>
                  <a:pt x="1209421" y="1202054"/>
                </a:moveTo>
                <a:lnTo>
                  <a:pt x="1206880" y="1205102"/>
                </a:lnTo>
                <a:lnTo>
                  <a:pt x="1202181" y="1209548"/>
                </a:lnTo>
                <a:lnTo>
                  <a:pt x="1340484" y="1347851"/>
                </a:lnTo>
                <a:lnTo>
                  <a:pt x="1344422" y="1344422"/>
                </a:lnTo>
                <a:lnTo>
                  <a:pt x="1347851" y="1340485"/>
                </a:lnTo>
                <a:lnTo>
                  <a:pt x="1209421" y="1202054"/>
                </a:lnTo>
                <a:close/>
              </a:path>
              <a:path w="1645920" h="1645920">
                <a:moveTo>
                  <a:pt x="1254505" y="1149477"/>
                </a:moveTo>
                <a:lnTo>
                  <a:pt x="1248028" y="1157732"/>
                </a:lnTo>
                <a:lnTo>
                  <a:pt x="1476121" y="1333627"/>
                </a:lnTo>
                <a:lnTo>
                  <a:pt x="1482471" y="1325372"/>
                </a:lnTo>
                <a:lnTo>
                  <a:pt x="1254505" y="1149477"/>
                </a:lnTo>
                <a:close/>
              </a:path>
              <a:path w="1645920" h="1645920">
                <a:moveTo>
                  <a:pt x="1292605" y="1088009"/>
                </a:moveTo>
                <a:lnTo>
                  <a:pt x="1287652" y="1097279"/>
                </a:lnTo>
                <a:lnTo>
                  <a:pt x="1458340" y="1195832"/>
                </a:lnTo>
                <a:lnTo>
                  <a:pt x="1463802" y="1186941"/>
                </a:lnTo>
                <a:lnTo>
                  <a:pt x="1292605" y="1088009"/>
                </a:lnTo>
                <a:close/>
              </a:path>
              <a:path w="1645920" h="1645920">
                <a:moveTo>
                  <a:pt x="1322831" y="1026033"/>
                </a:moveTo>
                <a:lnTo>
                  <a:pt x="1318513" y="1035558"/>
                </a:lnTo>
                <a:lnTo>
                  <a:pt x="1585976" y="1147190"/>
                </a:lnTo>
                <a:lnTo>
                  <a:pt x="1590039" y="1137539"/>
                </a:lnTo>
                <a:lnTo>
                  <a:pt x="1322831" y="1026033"/>
                </a:lnTo>
                <a:close/>
              </a:path>
              <a:path w="1645920" h="1645920">
                <a:moveTo>
                  <a:pt x="968120" y="1344422"/>
                </a:moveTo>
                <a:lnTo>
                  <a:pt x="957961" y="1346962"/>
                </a:lnTo>
                <a:lnTo>
                  <a:pt x="1008633" y="1535938"/>
                </a:lnTo>
                <a:lnTo>
                  <a:pt x="1018666" y="1533271"/>
                </a:lnTo>
                <a:lnTo>
                  <a:pt x="968120" y="1344422"/>
                </a:lnTo>
                <a:close/>
              </a:path>
              <a:path w="1645920" h="1645920">
                <a:moveTo>
                  <a:pt x="897001" y="1357122"/>
                </a:moveTo>
                <a:lnTo>
                  <a:pt x="886713" y="1358646"/>
                </a:lnTo>
                <a:lnTo>
                  <a:pt x="923670" y="1645920"/>
                </a:lnTo>
                <a:lnTo>
                  <a:pt x="933957" y="1644523"/>
                </a:lnTo>
                <a:lnTo>
                  <a:pt x="897001" y="1357122"/>
                </a:lnTo>
                <a:close/>
              </a:path>
              <a:path w="1645920" h="1645920">
                <a:moveTo>
                  <a:pt x="828166" y="1364234"/>
                </a:moveTo>
                <a:lnTo>
                  <a:pt x="817752" y="1364614"/>
                </a:lnTo>
                <a:lnTo>
                  <a:pt x="817752" y="1560068"/>
                </a:lnTo>
                <a:lnTo>
                  <a:pt x="822959" y="1560322"/>
                </a:lnTo>
                <a:lnTo>
                  <a:pt x="828166" y="1560068"/>
                </a:lnTo>
                <a:lnTo>
                  <a:pt x="828166" y="1364234"/>
                </a:lnTo>
                <a:close/>
              </a:path>
              <a:path w="1645920" h="1645920">
                <a:moveTo>
                  <a:pt x="1345692" y="957579"/>
                </a:moveTo>
                <a:lnTo>
                  <a:pt x="1342644" y="967613"/>
                </a:lnTo>
                <a:lnTo>
                  <a:pt x="1533271" y="1018666"/>
                </a:lnTo>
                <a:lnTo>
                  <a:pt x="1535937" y="1008634"/>
                </a:lnTo>
                <a:lnTo>
                  <a:pt x="1345692" y="957579"/>
                </a:lnTo>
                <a:close/>
              </a:path>
              <a:path w="1645920" h="1645920">
                <a:moveTo>
                  <a:pt x="745616" y="1358519"/>
                </a:moveTo>
                <a:lnTo>
                  <a:pt x="707263" y="1643888"/>
                </a:lnTo>
                <a:lnTo>
                  <a:pt x="717550" y="1645285"/>
                </a:lnTo>
                <a:lnTo>
                  <a:pt x="756030" y="1359915"/>
                </a:lnTo>
                <a:lnTo>
                  <a:pt x="750696" y="1359789"/>
                </a:lnTo>
                <a:lnTo>
                  <a:pt x="745616" y="1358519"/>
                </a:lnTo>
                <a:close/>
              </a:path>
              <a:path w="1645920" h="1645920">
                <a:moveTo>
                  <a:pt x="1359915" y="889888"/>
                </a:moveTo>
                <a:lnTo>
                  <a:pt x="1359788" y="895223"/>
                </a:lnTo>
                <a:lnTo>
                  <a:pt x="1358519" y="900302"/>
                </a:lnTo>
                <a:lnTo>
                  <a:pt x="1643887" y="938657"/>
                </a:lnTo>
                <a:lnTo>
                  <a:pt x="1645284" y="928370"/>
                </a:lnTo>
                <a:lnTo>
                  <a:pt x="1359915" y="889888"/>
                </a:lnTo>
                <a:close/>
              </a:path>
              <a:path w="1645920" h="1645920">
                <a:moveTo>
                  <a:pt x="678306" y="1342644"/>
                </a:moveTo>
                <a:lnTo>
                  <a:pt x="627252" y="1533271"/>
                </a:lnTo>
                <a:lnTo>
                  <a:pt x="637286" y="1535938"/>
                </a:lnTo>
                <a:lnTo>
                  <a:pt x="688339" y="1345691"/>
                </a:lnTo>
                <a:lnTo>
                  <a:pt x="678306" y="1342644"/>
                </a:lnTo>
                <a:close/>
              </a:path>
              <a:path w="1645920" h="1645920">
                <a:moveTo>
                  <a:pt x="1560068" y="817752"/>
                </a:moveTo>
                <a:lnTo>
                  <a:pt x="1364233" y="817752"/>
                </a:lnTo>
                <a:lnTo>
                  <a:pt x="1364614" y="828166"/>
                </a:lnTo>
                <a:lnTo>
                  <a:pt x="1560068" y="828166"/>
                </a:lnTo>
                <a:lnTo>
                  <a:pt x="1560322" y="822960"/>
                </a:lnTo>
                <a:lnTo>
                  <a:pt x="1560068" y="817752"/>
                </a:lnTo>
                <a:close/>
              </a:path>
              <a:path w="1645920" h="1645920">
                <a:moveTo>
                  <a:pt x="1644523" y="711962"/>
                </a:moveTo>
                <a:lnTo>
                  <a:pt x="1357122" y="748919"/>
                </a:lnTo>
                <a:lnTo>
                  <a:pt x="1358646" y="759206"/>
                </a:lnTo>
                <a:lnTo>
                  <a:pt x="1645920" y="722249"/>
                </a:lnTo>
                <a:lnTo>
                  <a:pt x="1644523" y="711962"/>
                </a:lnTo>
                <a:close/>
              </a:path>
              <a:path w="1645920" h="1645920">
                <a:moveTo>
                  <a:pt x="610362" y="1318514"/>
                </a:moveTo>
                <a:lnTo>
                  <a:pt x="498728" y="1585976"/>
                </a:lnTo>
                <a:lnTo>
                  <a:pt x="508380" y="1590039"/>
                </a:lnTo>
                <a:lnTo>
                  <a:pt x="619887" y="1322832"/>
                </a:lnTo>
                <a:lnTo>
                  <a:pt x="610362" y="1318514"/>
                </a:lnTo>
                <a:close/>
              </a:path>
              <a:path w="1645920" h="1645920">
                <a:moveTo>
                  <a:pt x="488188" y="1248028"/>
                </a:moveTo>
                <a:lnTo>
                  <a:pt x="312292" y="1476121"/>
                </a:lnTo>
                <a:lnTo>
                  <a:pt x="320548" y="1482471"/>
                </a:lnTo>
                <a:lnTo>
                  <a:pt x="496442" y="1254506"/>
                </a:lnTo>
                <a:lnTo>
                  <a:pt x="488188" y="1248028"/>
                </a:lnTo>
                <a:close/>
              </a:path>
              <a:path w="1645920" h="1645920">
                <a:moveTo>
                  <a:pt x="548639" y="1287652"/>
                </a:moveTo>
                <a:lnTo>
                  <a:pt x="450088" y="1458340"/>
                </a:lnTo>
                <a:lnTo>
                  <a:pt x="458977" y="1463802"/>
                </a:lnTo>
                <a:lnTo>
                  <a:pt x="557911" y="1292606"/>
                </a:lnTo>
                <a:lnTo>
                  <a:pt x="548639" y="1287652"/>
                </a:lnTo>
                <a:close/>
              </a:path>
              <a:path w="1645920" h="1645920">
                <a:moveTo>
                  <a:pt x="436371" y="1202182"/>
                </a:moveTo>
                <a:lnTo>
                  <a:pt x="298068" y="1340485"/>
                </a:lnTo>
                <a:lnTo>
                  <a:pt x="301498" y="1344422"/>
                </a:lnTo>
                <a:lnTo>
                  <a:pt x="305434" y="1347851"/>
                </a:lnTo>
                <a:lnTo>
                  <a:pt x="443864" y="1209421"/>
                </a:lnTo>
                <a:lnTo>
                  <a:pt x="440816" y="1206881"/>
                </a:lnTo>
                <a:lnTo>
                  <a:pt x="436371" y="1202182"/>
                </a:lnTo>
                <a:close/>
              </a:path>
              <a:path w="1645920" h="1645920">
                <a:moveTo>
                  <a:pt x="389381" y="1147190"/>
                </a:moveTo>
                <a:lnTo>
                  <a:pt x="160654" y="1321689"/>
                </a:lnTo>
                <a:lnTo>
                  <a:pt x="167004" y="1329944"/>
                </a:lnTo>
                <a:lnTo>
                  <a:pt x="395731" y="1155446"/>
                </a:lnTo>
                <a:lnTo>
                  <a:pt x="392302" y="1151382"/>
                </a:lnTo>
                <a:lnTo>
                  <a:pt x="389381" y="1147190"/>
                </a:lnTo>
                <a:close/>
              </a:path>
              <a:path w="1645920" h="1645920">
                <a:moveTo>
                  <a:pt x="351663" y="1089025"/>
                </a:moveTo>
                <a:lnTo>
                  <a:pt x="182117" y="1186941"/>
                </a:lnTo>
                <a:lnTo>
                  <a:pt x="187578" y="1195832"/>
                </a:lnTo>
                <a:lnTo>
                  <a:pt x="357124" y="1097914"/>
                </a:lnTo>
                <a:lnTo>
                  <a:pt x="351663" y="1089025"/>
                </a:lnTo>
                <a:close/>
              </a:path>
              <a:path w="1645920" h="1645920">
                <a:moveTo>
                  <a:pt x="320420" y="1023747"/>
                </a:moveTo>
                <a:lnTo>
                  <a:pt x="54101" y="1133221"/>
                </a:lnTo>
                <a:lnTo>
                  <a:pt x="58038" y="1142873"/>
                </a:lnTo>
                <a:lnTo>
                  <a:pt x="324484" y="1033399"/>
                </a:lnTo>
                <a:lnTo>
                  <a:pt x="320420" y="1023747"/>
                </a:lnTo>
                <a:close/>
              </a:path>
              <a:path w="1645920" h="1645920">
                <a:moveTo>
                  <a:pt x="1533271" y="627252"/>
                </a:moveTo>
                <a:lnTo>
                  <a:pt x="1344422" y="677799"/>
                </a:lnTo>
                <a:lnTo>
                  <a:pt x="1346961" y="687959"/>
                </a:lnTo>
                <a:lnTo>
                  <a:pt x="1535937" y="637286"/>
                </a:lnTo>
                <a:lnTo>
                  <a:pt x="1533271" y="627252"/>
                </a:lnTo>
                <a:close/>
              </a:path>
              <a:path w="1645920" h="1645920">
                <a:moveTo>
                  <a:pt x="1587880" y="503047"/>
                </a:moveTo>
                <a:lnTo>
                  <a:pt x="1321434" y="612521"/>
                </a:lnTo>
                <a:lnTo>
                  <a:pt x="1325499" y="622173"/>
                </a:lnTo>
                <a:lnTo>
                  <a:pt x="1591818" y="512699"/>
                </a:lnTo>
                <a:lnTo>
                  <a:pt x="1587880" y="503047"/>
                </a:lnTo>
                <a:close/>
              </a:path>
              <a:path w="1645920" h="1645920">
                <a:moveTo>
                  <a:pt x="1458340" y="450088"/>
                </a:moveTo>
                <a:lnTo>
                  <a:pt x="1288796" y="548004"/>
                </a:lnTo>
                <a:lnTo>
                  <a:pt x="1294256" y="556895"/>
                </a:lnTo>
                <a:lnTo>
                  <a:pt x="1463802" y="458977"/>
                </a:lnTo>
                <a:lnTo>
                  <a:pt x="1458340" y="450088"/>
                </a:lnTo>
                <a:close/>
              </a:path>
              <a:path w="1645920" h="1645920">
                <a:moveTo>
                  <a:pt x="1478914" y="315975"/>
                </a:moveTo>
                <a:lnTo>
                  <a:pt x="1250187" y="490474"/>
                </a:lnTo>
                <a:lnTo>
                  <a:pt x="1253617" y="494411"/>
                </a:lnTo>
                <a:lnTo>
                  <a:pt x="1256537" y="498728"/>
                </a:lnTo>
                <a:lnTo>
                  <a:pt x="1485264" y="324231"/>
                </a:lnTo>
                <a:lnTo>
                  <a:pt x="1478914" y="315975"/>
                </a:lnTo>
                <a:close/>
              </a:path>
              <a:path w="1645920" h="1645920">
                <a:moveTo>
                  <a:pt x="1340484" y="298069"/>
                </a:moveTo>
                <a:lnTo>
                  <a:pt x="1202054" y="436499"/>
                </a:lnTo>
                <a:lnTo>
                  <a:pt x="1205102" y="439038"/>
                </a:lnTo>
                <a:lnTo>
                  <a:pt x="1209548" y="443738"/>
                </a:lnTo>
                <a:lnTo>
                  <a:pt x="1347851" y="305435"/>
                </a:lnTo>
                <a:lnTo>
                  <a:pt x="1344422" y="301498"/>
                </a:lnTo>
                <a:lnTo>
                  <a:pt x="1340484" y="298069"/>
                </a:lnTo>
                <a:close/>
              </a:path>
              <a:path w="1645920" h="1645920">
                <a:moveTo>
                  <a:pt x="1325372" y="163449"/>
                </a:moveTo>
                <a:lnTo>
                  <a:pt x="1149477" y="391413"/>
                </a:lnTo>
                <a:lnTo>
                  <a:pt x="1157731" y="397890"/>
                </a:lnTo>
                <a:lnTo>
                  <a:pt x="1333627" y="169799"/>
                </a:lnTo>
                <a:lnTo>
                  <a:pt x="1325372" y="163449"/>
                </a:lnTo>
                <a:close/>
              </a:path>
              <a:path w="1645920" h="1645920">
                <a:moveTo>
                  <a:pt x="1186942" y="182118"/>
                </a:moveTo>
                <a:lnTo>
                  <a:pt x="1088008" y="353313"/>
                </a:lnTo>
                <a:lnTo>
                  <a:pt x="1097279" y="358266"/>
                </a:lnTo>
                <a:lnTo>
                  <a:pt x="1195831" y="187578"/>
                </a:lnTo>
                <a:lnTo>
                  <a:pt x="1186942" y="182118"/>
                </a:lnTo>
                <a:close/>
              </a:path>
              <a:path w="1645920" h="1645920">
                <a:moveTo>
                  <a:pt x="1137539" y="55879"/>
                </a:moveTo>
                <a:lnTo>
                  <a:pt x="1026032" y="323088"/>
                </a:lnTo>
                <a:lnTo>
                  <a:pt x="1035557" y="327406"/>
                </a:lnTo>
                <a:lnTo>
                  <a:pt x="1147190" y="59944"/>
                </a:lnTo>
                <a:lnTo>
                  <a:pt x="1137539" y="55879"/>
                </a:lnTo>
                <a:close/>
              </a:path>
              <a:path w="1645920" h="1645920">
                <a:moveTo>
                  <a:pt x="298957" y="957961"/>
                </a:moveTo>
                <a:lnTo>
                  <a:pt x="109981" y="1008634"/>
                </a:lnTo>
                <a:lnTo>
                  <a:pt x="112649" y="1018666"/>
                </a:lnTo>
                <a:lnTo>
                  <a:pt x="301498" y="968121"/>
                </a:lnTo>
                <a:lnTo>
                  <a:pt x="298957" y="957961"/>
                </a:lnTo>
                <a:close/>
              </a:path>
              <a:path w="1645920" h="1645920">
                <a:moveTo>
                  <a:pt x="287274" y="886713"/>
                </a:moveTo>
                <a:lnTo>
                  <a:pt x="0" y="923671"/>
                </a:lnTo>
                <a:lnTo>
                  <a:pt x="1396" y="933958"/>
                </a:lnTo>
                <a:lnTo>
                  <a:pt x="288798" y="897001"/>
                </a:lnTo>
                <a:lnTo>
                  <a:pt x="287274" y="886713"/>
                </a:lnTo>
                <a:close/>
              </a:path>
              <a:path w="1645920" h="1645920">
                <a:moveTo>
                  <a:pt x="281304" y="817752"/>
                </a:moveTo>
                <a:lnTo>
                  <a:pt x="85851" y="817752"/>
                </a:lnTo>
                <a:lnTo>
                  <a:pt x="85598" y="822960"/>
                </a:lnTo>
                <a:lnTo>
                  <a:pt x="85851" y="828166"/>
                </a:lnTo>
                <a:lnTo>
                  <a:pt x="281686" y="828166"/>
                </a:lnTo>
                <a:lnTo>
                  <a:pt x="281304" y="817752"/>
                </a:lnTo>
                <a:close/>
              </a:path>
              <a:path w="1645920" h="1645920">
                <a:moveTo>
                  <a:pt x="1008633" y="109982"/>
                </a:moveTo>
                <a:lnTo>
                  <a:pt x="957579" y="300227"/>
                </a:lnTo>
                <a:lnTo>
                  <a:pt x="967613" y="303275"/>
                </a:lnTo>
                <a:lnTo>
                  <a:pt x="1018666" y="112649"/>
                </a:lnTo>
                <a:lnTo>
                  <a:pt x="1008633" y="109982"/>
                </a:lnTo>
                <a:close/>
              </a:path>
              <a:path w="1645920" h="1645920">
                <a:moveTo>
                  <a:pt x="112649" y="627252"/>
                </a:moveTo>
                <a:lnTo>
                  <a:pt x="109981" y="637286"/>
                </a:lnTo>
                <a:lnTo>
                  <a:pt x="300227" y="688339"/>
                </a:lnTo>
                <a:lnTo>
                  <a:pt x="303275" y="678307"/>
                </a:lnTo>
                <a:lnTo>
                  <a:pt x="112649" y="627252"/>
                </a:lnTo>
                <a:close/>
              </a:path>
              <a:path w="1645920" h="1645920">
                <a:moveTo>
                  <a:pt x="822959" y="85598"/>
                </a:moveTo>
                <a:lnTo>
                  <a:pt x="817752" y="85851"/>
                </a:lnTo>
                <a:lnTo>
                  <a:pt x="817752" y="281686"/>
                </a:lnTo>
                <a:lnTo>
                  <a:pt x="828166" y="281304"/>
                </a:lnTo>
                <a:lnTo>
                  <a:pt x="828166" y="85851"/>
                </a:lnTo>
                <a:lnTo>
                  <a:pt x="822959" y="85598"/>
                </a:lnTo>
                <a:close/>
              </a:path>
              <a:path w="1645920" h="1645920">
                <a:moveTo>
                  <a:pt x="928369" y="634"/>
                </a:moveTo>
                <a:lnTo>
                  <a:pt x="889888" y="286003"/>
                </a:lnTo>
                <a:lnTo>
                  <a:pt x="895223" y="286131"/>
                </a:lnTo>
                <a:lnTo>
                  <a:pt x="900302" y="287400"/>
                </a:lnTo>
                <a:lnTo>
                  <a:pt x="938656" y="2031"/>
                </a:lnTo>
                <a:lnTo>
                  <a:pt x="928369" y="634"/>
                </a:lnTo>
                <a:close/>
              </a:path>
              <a:path w="1645920" h="1645920">
                <a:moveTo>
                  <a:pt x="2031" y="707263"/>
                </a:moveTo>
                <a:lnTo>
                  <a:pt x="634" y="717550"/>
                </a:lnTo>
                <a:lnTo>
                  <a:pt x="286003" y="756031"/>
                </a:lnTo>
                <a:lnTo>
                  <a:pt x="286130" y="750697"/>
                </a:lnTo>
                <a:lnTo>
                  <a:pt x="287400" y="745616"/>
                </a:lnTo>
                <a:lnTo>
                  <a:pt x="2031" y="707263"/>
                </a:lnTo>
                <a:close/>
              </a:path>
              <a:path w="1645920" h="1645920">
                <a:moveTo>
                  <a:pt x="59943" y="498728"/>
                </a:moveTo>
                <a:lnTo>
                  <a:pt x="55879" y="508381"/>
                </a:lnTo>
                <a:lnTo>
                  <a:pt x="323088" y="619887"/>
                </a:lnTo>
                <a:lnTo>
                  <a:pt x="327405" y="610362"/>
                </a:lnTo>
                <a:lnTo>
                  <a:pt x="59943" y="498728"/>
                </a:lnTo>
                <a:close/>
              </a:path>
              <a:path w="1645920" h="1645920">
                <a:moveTo>
                  <a:pt x="187578" y="450088"/>
                </a:moveTo>
                <a:lnTo>
                  <a:pt x="182117" y="458977"/>
                </a:lnTo>
                <a:lnTo>
                  <a:pt x="353313" y="557911"/>
                </a:lnTo>
                <a:lnTo>
                  <a:pt x="358266" y="548639"/>
                </a:lnTo>
                <a:lnTo>
                  <a:pt x="187578" y="450088"/>
                </a:lnTo>
                <a:close/>
              </a:path>
              <a:path w="1645920" h="1645920">
                <a:moveTo>
                  <a:pt x="169799" y="312293"/>
                </a:moveTo>
                <a:lnTo>
                  <a:pt x="166624" y="316357"/>
                </a:lnTo>
                <a:lnTo>
                  <a:pt x="163449" y="320548"/>
                </a:lnTo>
                <a:lnTo>
                  <a:pt x="391413" y="496443"/>
                </a:lnTo>
                <a:lnTo>
                  <a:pt x="397890" y="488188"/>
                </a:lnTo>
                <a:lnTo>
                  <a:pt x="169799" y="312293"/>
                </a:lnTo>
                <a:close/>
              </a:path>
              <a:path w="1645920" h="1645920">
                <a:moveTo>
                  <a:pt x="305434" y="298069"/>
                </a:moveTo>
                <a:lnTo>
                  <a:pt x="301498" y="301498"/>
                </a:lnTo>
                <a:lnTo>
                  <a:pt x="298068" y="305435"/>
                </a:lnTo>
                <a:lnTo>
                  <a:pt x="436499" y="443864"/>
                </a:lnTo>
                <a:lnTo>
                  <a:pt x="439038" y="440816"/>
                </a:lnTo>
                <a:lnTo>
                  <a:pt x="443738" y="436372"/>
                </a:lnTo>
                <a:lnTo>
                  <a:pt x="305434" y="298069"/>
                </a:lnTo>
                <a:close/>
              </a:path>
              <a:path w="1645920" h="1645920">
                <a:moveTo>
                  <a:pt x="324230" y="160654"/>
                </a:moveTo>
                <a:lnTo>
                  <a:pt x="315975" y="166877"/>
                </a:lnTo>
                <a:lnTo>
                  <a:pt x="490474" y="395732"/>
                </a:lnTo>
                <a:lnTo>
                  <a:pt x="494411" y="392302"/>
                </a:lnTo>
                <a:lnTo>
                  <a:pt x="498728" y="389382"/>
                </a:lnTo>
                <a:lnTo>
                  <a:pt x="324230" y="160654"/>
                </a:lnTo>
                <a:close/>
              </a:path>
              <a:path w="1645920" h="1645920">
                <a:moveTo>
                  <a:pt x="458977" y="182118"/>
                </a:moveTo>
                <a:lnTo>
                  <a:pt x="450088" y="187578"/>
                </a:lnTo>
                <a:lnTo>
                  <a:pt x="548004" y="357124"/>
                </a:lnTo>
                <a:lnTo>
                  <a:pt x="556894" y="351663"/>
                </a:lnTo>
                <a:lnTo>
                  <a:pt x="458977" y="182118"/>
                </a:lnTo>
                <a:close/>
              </a:path>
              <a:path w="1645920" h="1645920">
                <a:moveTo>
                  <a:pt x="512699" y="54101"/>
                </a:moveTo>
                <a:lnTo>
                  <a:pt x="503046" y="58039"/>
                </a:lnTo>
                <a:lnTo>
                  <a:pt x="612520" y="324485"/>
                </a:lnTo>
                <a:lnTo>
                  <a:pt x="622173" y="320421"/>
                </a:lnTo>
                <a:lnTo>
                  <a:pt x="512699" y="54101"/>
                </a:lnTo>
                <a:close/>
              </a:path>
              <a:path w="1645920" h="1645920">
                <a:moveTo>
                  <a:pt x="637286" y="109982"/>
                </a:moveTo>
                <a:lnTo>
                  <a:pt x="627252" y="112649"/>
                </a:lnTo>
                <a:lnTo>
                  <a:pt x="677799" y="301498"/>
                </a:lnTo>
                <a:lnTo>
                  <a:pt x="687958" y="298958"/>
                </a:lnTo>
                <a:lnTo>
                  <a:pt x="637286" y="109982"/>
                </a:lnTo>
                <a:close/>
              </a:path>
              <a:path w="1645920" h="1645920">
                <a:moveTo>
                  <a:pt x="722249" y="0"/>
                </a:moveTo>
                <a:lnTo>
                  <a:pt x="711962" y="1397"/>
                </a:lnTo>
                <a:lnTo>
                  <a:pt x="748918" y="288798"/>
                </a:lnTo>
                <a:lnTo>
                  <a:pt x="759205" y="287274"/>
                </a:lnTo>
                <a:lnTo>
                  <a:pt x="722249" y="0"/>
                </a:lnTo>
                <a:close/>
              </a:path>
            </a:pathLst>
          </a:custGeom>
          <a:solidFill>
            <a:srgbClr val="DE0000"/>
          </a:solidFill>
        </p:spPr>
        <p:txBody>
          <a:bodyPr wrap="square" lIns="0" tIns="0" rIns="0" bIns="0" rtlCol="0"/>
          <a:lstStyle/>
          <a:p/>
        </p:txBody>
      </p:sp>
      <p:sp>
        <p:nvSpPr>
          <p:cNvPr id="9" name="object 9"/>
          <p:cNvSpPr/>
          <p:nvPr/>
        </p:nvSpPr>
        <p:spPr>
          <a:xfrm>
            <a:off x="5807964" y="685800"/>
            <a:ext cx="719328" cy="707136"/>
          </a:xfrm>
          <a:prstGeom prst="rect">
            <a:avLst/>
          </a:prstGeom>
          <a:blipFill>
            <a:blip r:embed="rId7" cstate="print"/>
            <a:stretch>
              <a:fillRect/>
            </a:stretch>
          </a:blipFill>
        </p:spPr>
        <p:txBody>
          <a:bodyPr wrap="square" lIns="0" tIns="0" rIns="0" bIns="0" rtlCol="0"/>
          <a:lstStyle/>
          <a:p/>
        </p:txBody>
      </p:sp>
      <p:sp>
        <p:nvSpPr>
          <p:cNvPr id="10" name="object 10"/>
          <p:cNvSpPr txBox="1">
            <a:spLocks noGrp="1"/>
          </p:cNvSpPr>
          <p:nvPr>
            <p:ph type="title"/>
          </p:nvPr>
        </p:nvSpPr>
        <p:spPr>
          <a:xfrm>
            <a:off x="1446657" y="1911172"/>
            <a:ext cx="9432925" cy="1968500"/>
          </a:xfrm>
          <a:prstGeom prst="rect">
            <a:avLst/>
          </a:prstGeom>
        </p:spPr>
        <p:txBody>
          <a:bodyPr vert="horz" wrap="square" lIns="0" tIns="11430" rIns="0" bIns="0" rtlCol="0">
            <a:spAutoFit/>
          </a:bodyPr>
          <a:lstStyle/>
          <a:p>
            <a:pPr marL="2562225" marR="5080" indent="-2550160" algn="l">
              <a:lnSpc>
                <a:spcPct val="101000"/>
              </a:lnSpc>
              <a:spcBef>
                <a:spcPts val="90"/>
              </a:spcBef>
            </a:pPr>
            <a:r>
              <a:rPr lang="en-US" altLang="zh-CN" sz="5300" b="0" spc="415" dirty="0">
                <a:solidFill>
                  <a:srgbClr val="D20000"/>
                </a:solidFill>
                <a:latin typeface="微软雅黑" panose="020B0503020204020204" charset="-122"/>
                <a:cs typeface="微软雅黑" panose="020B0503020204020204" charset="-122"/>
              </a:rPr>
              <a:t>      </a:t>
            </a:r>
            <a:r>
              <a:rPr lang="zh-CN" sz="6000" b="0" spc="415" dirty="0">
                <a:solidFill>
                  <a:srgbClr val="D20000"/>
                </a:solidFill>
                <a:latin typeface="微软雅黑" panose="020B0503020204020204" charset="-122"/>
                <a:cs typeface="微软雅黑" panose="020B0503020204020204" charset="-122"/>
              </a:rPr>
              <a:t>工学院直属</a:t>
            </a:r>
            <a:r>
              <a:rPr lang="zh-CN" sz="6600" b="0" spc="415" dirty="0">
                <a:solidFill>
                  <a:srgbClr val="D20000"/>
                </a:solidFill>
                <a:latin typeface="微软雅黑" panose="020B0503020204020204" charset="-122"/>
                <a:cs typeface="微软雅黑" panose="020B0503020204020204" charset="-122"/>
              </a:rPr>
              <a:t>党支部</a:t>
            </a:r>
            <a:br>
              <a:rPr lang="zh-CN" sz="6000" b="0" spc="415" dirty="0">
                <a:solidFill>
                  <a:srgbClr val="D20000"/>
                </a:solidFill>
                <a:latin typeface="微软雅黑" panose="020B0503020204020204" charset="-122"/>
                <a:cs typeface="微软雅黑" panose="020B0503020204020204" charset="-122"/>
              </a:rPr>
            </a:br>
            <a:r>
              <a:rPr lang="zh-CN" sz="6000" b="0" spc="415" dirty="0">
                <a:solidFill>
                  <a:srgbClr val="D20000"/>
                </a:solidFill>
                <a:latin typeface="微软雅黑" panose="020B0503020204020204" charset="-122"/>
                <a:cs typeface="微软雅黑" panose="020B0503020204020204" charset="-122"/>
              </a:rPr>
              <a:t>  主题党日</a:t>
            </a:r>
            <a:endParaRPr lang="zh-CN" sz="6000" b="0" spc="415" dirty="0">
              <a:solidFill>
                <a:srgbClr val="D20000"/>
              </a:solidFill>
              <a:latin typeface="微软雅黑" panose="020B0503020204020204" charset="-122"/>
              <a:cs typeface="微软雅黑" panose="020B0503020204020204" charset="-122"/>
            </a:endParaRPr>
          </a:p>
        </p:txBody>
      </p:sp>
      <p:sp>
        <p:nvSpPr>
          <p:cNvPr id="15" name="object 15"/>
          <p:cNvSpPr/>
          <p:nvPr/>
        </p:nvSpPr>
        <p:spPr>
          <a:xfrm>
            <a:off x="9168383" y="1088136"/>
            <a:ext cx="1441703" cy="998220"/>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25682" y="787240"/>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56" name="object 56"/>
          <p:cNvSpPr/>
          <p:nvPr/>
        </p:nvSpPr>
        <p:spPr>
          <a:xfrm>
            <a:off x="22756" y="805998"/>
            <a:ext cx="41275" cy="19685"/>
          </a:xfrm>
          <a:custGeom>
            <a:avLst/>
            <a:gdLst/>
            <a:ahLst/>
            <a:cxnLst/>
            <a:rect l="l" t="t" r="r" b="b"/>
            <a:pathLst>
              <a:path w="41275" h="19684">
                <a:moveTo>
                  <a:pt x="2465" y="19524"/>
                </a:moveTo>
                <a:lnTo>
                  <a:pt x="40996" y="9200"/>
                </a:lnTo>
                <a:lnTo>
                  <a:pt x="38531" y="0"/>
                </a:lnTo>
                <a:lnTo>
                  <a:pt x="0" y="10324"/>
                </a:lnTo>
                <a:lnTo>
                  <a:pt x="2465" y="19524"/>
                </a:lnTo>
                <a:close/>
              </a:path>
            </a:pathLst>
          </a:custGeom>
          <a:solidFill>
            <a:srgbClr val="000000">
              <a:alpha val="14999"/>
            </a:srgbClr>
          </a:solidFill>
        </p:spPr>
        <p:txBody>
          <a:bodyPr wrap="square" lIns="0" tIns="0" rIns="0" bIns="0" rtlCol="0"/>
          <a:lstStyle/>
          <a:p/>
        </p:txBody>
      </p:sp>
      <p:sp>
        <p:nvSpPr>
          <p:cNvPr id="187" name="object 187"/>
          <p:cNvSpPr/>
          <p:nvPr/>
        </p:nvSpPr>
        <p:spPr>
          <a:xfrm>
            <a:off x="38588" y="3622147"/>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228" name="object 228"/>
          <p:cNvSpPr/>
          <p:nvPr/>
        </p:nvSpPr>
        <p:spPr>
          <a:xfrm>
            <a:off x="58967" y="3680141"/>
            <a:ext cx="24130" cy="58419"/>
          </a:xfrm>
          <a:custGeom>
            <a:avLst/>
            <a:gdLst/>
            <a:ahLst/>
            <a:cxnLst/>
            <a:rect l="l" t="t" r="r" b="b"/>
            <a:pathLst>
              <a:path w="24130" h="58420">
                <a:moveTo>
                  <a:pt x="14860" y="57925"/>
                </a:moveTo>
                <a:lnTo>
                  <a:pt x="24060" y="55460"/>
                </a:lnTo>
                <a:lnTo>
                  <a:pt x="9200" y="0"/>
                </a:lnTo>
                <a:lnTo>
                  <a:pt x="0" y="2465"/>
                </a:lnTo>
                <a:lnTo>
                  <a:pt x="14860" y="57925"/>
                </a:lnTo>
                <a:close/>
              </a:path>
            </a:pathLst>
          </a:custGeom>
          <a:solidFill>
            <a:srgbClr val="000000">
              <a:alpha val="14999"/>
            </a:srgbClr>
          </a:solidFill>
        </p:spPr>
        <p:txBody>
          <a:bodyPr wrap="square" lIns="0" tIns="0" rIns="0" bIns="0" rtlCol="0"/>
          <a:lstStyle/>
          <a:p/>
        </p:txBody>
      </p:sp>
      <p:sp>
        <p:nvSpPr>
          <p:cNvPr id="358" name="object 358"/>
          <p:cNvSpPr/>
          <p:nvPr/>
        </p:nvSpPr>
        <p:spPr>
          <a:xfrm>
            <a:off x="454811"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59" name="object 359"/>
          <p:cNvSpPr/>
          <p:nvPr/>
        </p:nvSpPr>
        <p:spPr>
          <a:xfrm>
            <a:off x="451444"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362" name="object 362"/>
          <p:cNvSpPr/>
          <p:nvPr/>
        </p:nvSpPr>
        <p:spPr>
          <a:xfrm>
            <a:off x="529284" y="6838114"/>
            <a:ext cx="19050" cy="13970"/>
          </a:xfrm>
          <a:custGeom>
            <a:avLst/>
            <a:gdLst/>
            <a:ahLst/>
            <a:cxnLst/>
            <a:rect l="l" t="t" r="r" b="b"/>
            <a:pathLst>
              <a:path w="19050" h="13970">
                <a:moveTo>
                  <a:pt x="2465" y="13512"/>
                </a:moveTo>
                <a:lnTo>
                  <a:pt x="18559" y="9200"/>
                </a:lnTo>
                <a:lnTo>
                  <a:pt x="16094" y="0"/>
                </a:lnTo>
                <a:lnTo>
                  <a:pt x="0" y="4312"/>
                </a:lnTo>
                <a:lnTo>
                  <a:pt x="2465" y="13512"/>
                </a:lnTo>
                <a:close/>
              </a:path>
            </a:pathLst>
          </a:custGeom>
          <a:solidFill>
            <a:srgbClr val="000000">
              <a:alpha val="14999"/>
            </a:srgbClr>
          </a:solidFill>
        </p:spPr>
        <p:txBody>
          <a:bodyPr wrap="square" lIns="0" tIns="0" rIns="0" bIns="0" rtlCol="0"/>
          <a:lstStyle/>
          <a:p/>
        </p:txBody>
      </p:sp>
      <p:sp>
        <p:nvSpPr>
          <p:cNvPr id="384" name="object 384"/>
          <p:cNvSpPr/>
          <p:nvPr/>
        </p:nvSpPr>
        <p:spPr>
          <a:xfrm>
            <a:off x="373275"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386" name="object 386"/>
          <p:cNvSpPr/>
          <p:nvPr/>
        </p:nvSpPr>
        <p:spPr>
          <a:xfrm>
            <a:off x="377456"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394" name="object 394"/>
          <p:cNvSpPr/>
          <p:nvPr/>
        </p:nvSpPr>
        <p:spPr>
          <a:xfrm>
            <a:off x="3770388"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95" name="object 395"/>
          <p:cNvSpPr/>
          <p:nvPr/>
        </p:nvSpPr>
        <p:spPr>
          <a:xfrm>
            <a:off x="3767020"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20" name="object 420"/>
          <p:cNvSpPr/>
          <p:nvPr/>
        </p:nvSpPr>
        <p:spPr>
          <a:xfrm>
            <a:off x="3688851"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22" name="object 422"/>
          <p:cNvSpPr/>
          <p:nvPr/>
        </p:nvSpPr>
        <p:spPr>
          <a:xfrm>
            <a:off x="3693033"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430" name="object 430"/>
          <p:cNvSpPr/>
          <p:nvPr/>
        </p:nvSpPr>
        <p:spPr>
          <a:xfrm>
            <a:off x="7085964"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431" name="object 431"/>
          <p:cNvSpPr/>
          <p:nvPr/>
        </p:nvSpPr>
        <p:spPr>
          <a:xfrm>
            <a:off x="7082596"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56" name="object 456"/>
          <p:cNvSpPr/>
          <p:nvPr/>
        </p:nvSpPr>
        <p:spPr>
          <a:xfrm>
            <a:off x="7004428"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58" name="object 458"/>
          <p:cNvSpPr/>
          <p:nvPr/>
        </p:nvSpPr>
        <p:spPr>
          <a:xfrm>
            <a:off x="7008609"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全市教育大会精神</a:t>
            </a:r>
            <a:endParaRPr lang="zh-CN"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190500" y="591185"/>
            <a:ext cx="11651615" cy="7293610"/>
          </a:xfrm>
          <a:prstGeom prst="rect">
            <a:avLst/>
          </a:prstGeom>
          <a:noFill/>
        </p:spPr>
        <p:txBody>
          <a:bodyPr wrap="square" rtlCol="0">
            <a:spAutoFit/>
          </a:bodyPr>
          <a:p>
            <a:pPr indent="457200" algn="l" fontAlgn="auto">
              <a:lnSpc>
                <a:spcPct val="150000"/>
              </a:lnSpc>
            </a:pPr>
            <a:r>
              <a:rPr sz="2400"/>
              <a:t>●要在全面落实立德树人根本任务上展现新气象，推进习近平新时代中国特色社会主义思想</a:t>
            </a:r>
            <a:r>
              <a:rPr sz="2400" b="1">
                <a:solidFill>
                  <a:srgbClr val="FF0000"/>
                </a:solidFill>
              </a:rPr>
              <a:t>进教材、进课堂、进头脑</a:t>
            </a:r>
            <a:r>
              <a:rPr sz="2400"/>
              <a:t>，健全德智体美劳全面培养体系，发挥红色资源育人功能，全面激发青少年爱党爱国爱人民的深厚情怀，培养更多担当民族复兴大任的时代新人。</a:t>
            </a:r>
            <a:endParaRPr sz="2400"/>
          </a:p>
          <a:p>
            <a:pPr indent="457200" algn="l" fontAlgn="auto">
              <a:lnSpc>
                <a:spcPct val="150000"/>
              </a:lnSpc>
            </a:pPr>
            <a:r>
              <a:rPr sz="2400"/>
              <a:t>●要在推动教育服务科技、服务人才一体发展上迈上新台阶，聚焦服务国家重大战略完善高校学科设置调整机制，聚焦提升市域创新体系整体效能增强策源能力，聚焦服务构建现代化产业体系强化人才支撑，建强卓越工程师和高技能人才队伍，让重庆成为全国有志学生获得“一技之长”首选地。</a:t>
            </a:r>
            <a:endParaRPr sz="2400"/>
          </a:p>
          <a:p>
            <a:pPr indent="457200" algn="l" fontAlgn="auto">
              <a:lnSpc>
                <a:spcPct val="150000"/>
              </a:lnSpc>
            </a:pPr>
            <a:r>
              <a:rPr sz="2400"/>
              <a:t>●要在满足人民群众优质均衡教育需求上展现新作为，坚持群众有所呼、教育有所应，下大力气缩小教育差距，深化主城都市区和山区库区教育协作，强化教育领域突出问题治理，不让任何一个孩子输在起跑线上。</a:t>
            </a:r>
            <a:endParaRPr sz="2400"/>
          </a:p>
          <a:p>
            <a:pPr indent="457200" algn="l" fontAlgn="auto">
              <a:lnSpc>
                <a:spcPct val="150000"/>
              </a:lnSpc>
            </a:pPr>
            <a:endParaRPr sz="2400"/>
          </a:p>
          <a:p>
            <a:pPr indent="457200" algn="l" fontAlgn="auto">
              <a:lnSpc>
                <a:spcPct val="150000"/>
              </a:lnSpc>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全市教育大会精神</a:t>
            </a:r>
            <a:endParaRPr lang="zh-CN"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306705" y="863600"/>
            <a:ext cx="11573510" cy="5323205"/>
          </a:xfrm>
          <a:prstGeom prst="rect">
            <a:avLst/>
          </a:prstGeom>
          <a:noFill/>
        </p:spPr>
        <p:txBody>
          <a:bodyPr wrap="square" rtlCol="0">
            <a:spAutoFit/>
          </a:bodyPr>
          <a:p>
            <a:pPr algn="l" fontAlgn="auto">
              <a:lnSpc>
                <a:spcPct val="150000"/>
              </a:lnSpc>
            </a:pPr>
            <a:r>
              <a:rPr sz="2400">
                <a:sym typeface="+mn-ea"/>
              </a:rPr>
              <a:t>●要在全面深化教育综合改革上取得新突破，统筹抓好重点改革牵引和改革系统集成，</a:t>
            </a:r>
            <a:endParaRPr sz="2400">
              <a:sym typeface="+mn-ea"/>
            </a:endParaRPr>
          </a:p>
          <a:p>
            <a:pPr algn="l" fontAlgn="auto">
              <a:lnSpc>
                <a:spcPct val="150000"/>
              </a:lnSpc>
            </a:pPr>
            <a:r>
              <a:rPr sz="2400">
                <a:sym typeface="+mn-ea"/>
              </a:rPr>
              <a:t>深入推进教育领域“大综合一体化”、教育评价等改革，重塑提升教育数字化治理能力，</a:t>
            </a:r>
            <a:endParaRPr sz="2400">
              <a:sym typeface="+mn-ea"/>
            </a:endParaRPr>
          </a:p>
          <a:p>
            <a:pPr algn="l" fontAlgn="auto">
              <a:lnSpc>
                <a:spcPct val="150000"/>
              </a:lnSpc>
            </a:pPr>
            <a:r>
              <a:rPr sz="2400">
                <a:sym typeface="+mn-ea"/>
              </a:rPr>
              <a:t>有序推进教育开放，全面增强教育高质量发展活力动力。</a:t>
            </a:r>
            <a:endParaRPr sz="2400">
              <a:sym typeface="+mn-ea"/>
            </a:endParaRPr>
          </a:p>
          <a:p>
            <a:pPr algn="l" fontAlgn="auto">
              <a:lnSpc>
                <a:spcPct val="150000"/>
              </a:lnSpc>
            </a:pPr>
            <a:r>
              <a:rPr sz="2400"/>
              <a:t>         </a:t>
            </a:r>
            <a:endParaRPr sz="2400"/>
          </a:p>
          <a:p>
            <a:pPr algn="l" fontAlgn="auto">
              <a:lnSpc>
                <a:spcPct val="150000"/>
              </a:lnSpc>
            </a:pPr>
            <a:endParaRPr sz="2400"/>
          </a:p>
          <a:p>
            <a:pPr algn="l" fontAlgn="auto">
              <a:lnSpc>
                <a:spcPct val="150000"/>
              </a:lnSpc>
            </a:pPr>
            <a:r>
              <a:rPr sz="2400"/>
              <a:t>        </a:t>
            </a:r>
            <a:r>
              <a:rPr sz="2800"/>
              <a:t> 袁家军强调，</a:t>
            </a:r>
            <a:r>
              <a:rPr sz="3200" b="1">
                <a:solidFill>
                  <a:srgbClr val="FF0000"/>
                </a:solidFill>
              </a:rPr>
              <a:t>校园安全</a:t>
            </a:r>
            <a:r>
              <a:rPr sz="2800"/>
              <a:t>关系千家万户，容不得半点疏忽，必须紧盯重点领域、关键环节和苗头性倾向性问题，全力护航校园平安和学生健康成长，在加强党建统领完善教育安全治理体系上取得新成效。</a:t>
            </a:r>
            <a:endParaRPr sz="2800"/>
          </a:p>
          <a:p>
            <a:endParaRPr lang="zh-CN"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868781" y="2822905"/>
            <a:ext cx="10460355" cy="915035"/>
          </a:xfrm>
          <a:prstGeom prst="rect">
            <a:avLst/>
          </a:prstGeom>
        </p:spPr>
        <p:txBody>
          <a:bodyPr vert="horz" wrap="square" lIns="0" tIns="15240" rIns="0" bIns="0" rtlCol="0">
            <a:spAutoFit/>
          </a:bodyPr>
          <a:lstStyle/>
          <a:p>
            <a:pPr marL="12700" algn="ctr">
              <a:lnSpc>
                <a:spcPct val="100000"/>
              </a:lnSpc>
              <a:spcBef>
                <a:spcPts val="120"/>
              </a:spcBef>
            </a:pPr>
            <a:r>
              <a:rPr lang="en-US" sz="5850" b="1" spc="20" dirty="0">
                <a:solidFill>
                  <a:srgbClr val="C70000"/>
                </a:solidFill>
                <a:latin typeface="微软雅黑" panose="020B0503020204020204" charset="-122"/>
                <a:cs typeface="微软雅黑" panose="020B0503020204020204" charset="-122"/>
              </a:rPr>
              <a:t>“</a:t>
            </a:r>
            <a:r>
              <a:rPr lang="zh-CN" altLang="en-US" sz="5850" b="1" spc="20" dirty="0">
                <a:solidFill>
                  <a:srgbClr val="C70000"/>
                </a:solidFill>
                <a:latin typeface="微软雅黑" panose="020B0503020204020204" charset="-122"/>
                <a:cs typeface="微软雅黑" panose="020B0503020204020204" charset="-122"/>
              </a:rPr>
              <a:t>新双高</a:t>
            </a:r>
            <a:r>
              <a:rPr lang="en-US" altLang="zh-CN" sz="5850" b="1" spc="20" dirty="0">
                <a:solidFill>
                  <a:srgbClr val="C70000"/>
                </a:solidFill>
                <a:latin typeface="微软雅黑" panose="020B0503020204020204" charset="-122"/>
                <a:cs typeface="微软雅黑" panose="020B0503020204020204" charset="-122"/>
              </a:rPr>
              <a:t>”</a:t>
            </a:r>
            <a:r>
              <a:rPr lang="zh-CN" altLang="en-US" sz="5850" b="1" spc="20" dirty="0">
                <a:solidFill>
                  <a:srgbClr val="C70000"/>
                </a:solidFill>
                <a:latin typeface="微软雅黑" panose="020B0503020204020204" charset="-122"/>
                <a:cs typeface="微软雅黑" panose="020B0503020204020204" charset="-122"/>
              </a:rPr>
              <a:t>建设要点</a:t>
            </a:r>
            <a:endParaRPr sz="5850">
              <a:latin typeface="微软雅黑" panose="020B0503020204020204" charset="-122"/>
              <a:cs typeface="微软雅黑" panose="020B0503020204020204" charset="-122"/>
            </a:endParaRPr>
          </a:p>
        </p:txBody>
      </p:sp>
      <p:sp>
        <p:nvSpPr>
          <p:cNvPr id="10" name="object 10"/>
          <p:cNvSpPr txBox="1"/>
          <p:nvPr/>
        </p:nvSpPr>
        <p:spPr>
          <a:xfrm>
            <a:off x="4749800" y="1664665"/>
            <a:ext cx="2768600" cy="843280"/>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C70000"/>
                </a:solidFill>
                <a:latin typeface="微软雅黑" panose="020B0503020204020204" charset="-122"/>
                <a:cs typeface="微软雅黑" panose="020B0503020204020204" charset="-122"/>
              </a:rPr>
              <a:t>第</a:t>
            </a:r>
            <a:r>
              <a:rPr lang="zh-CN" sz="5400" b="1" spc="-5" dirty="0">
                <a:solidFill>
                  <a:srgbClr val="C70000"/>
                </a:solidFill>
                <a:latin typeface="微软雅黑" panose="020B0503020204020204" charset="-122"/>
                <a:cs typeface="微软雅黑" panose="020B0503020204020204" charset="-122"/>
              </a:rPr>
              <a:t>三</a:t>
            </a:r>
            <a:r>
              <a:rPr sz="5400" b="1" spc="-5"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en-US" altLang="zh-CN" sz="3200" dirty="0"/>
              <a:t>“</a:t>
            </a:r>
            <a:r>
              <a:rPr lang="zh-CN" altLang="en-US" sz="3200" dirty="0"/>
              <a:t>新双高</a:t>
            </a:r>
            <a:r>
              <a:rPr lang="en-US" altLang="zh-CN" sz="3200" dirty="0"/>
              <a:t>”</a:t>
            </a:r>
            <a:r>
              <a:rPr lang="zh-CN" altLang="en-US" sz="3200" dirty="0"/>
              <a:t>建设要点</a:t>
            </a:r>
            <a:endParaRPr lang="zh-CN" altLang="en-US"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100" name="文本框 99"/>
          <p:cNvSpPr txBox="1"/>
          <p:nvPr/>
        </p:nvSpPr>
        <p:spPr>
          <a:xfrm>
            <a:off x="809625" y="986155"/>
            <a:ext cx="5080000" cy="683895"/>
          </a:xfrm>
          <a:prstGeom prst="rect">
            <a:avLst/>
          </a:prstGeom>
          <a:noFill/>
          <a:ln w="9525">
            <a:noFill/>
          </a:ln>
        </p:spPr>
        <p:txBody>
          <a:bodyPr>
            <a:spAutoFit/>
          </a:bodyPr>
          <a:p>
            <a:pPr indent="0"/>
            <a:r>
              <a:rPr lang="zh-CN" sz="2800" b="1">
                <a:solidFill>
                  <a:srgbClr val="000000"/>
                </a:solidFill>
                <a:ea typeface="宋体" panose="02010600030101010101" pitchFamily="2" charset="-122"/>
              </a:rPr>
              <a:t>第二轮“双高计划”标准框架</a:t>
            </a:r>
            <a:r>
              <a:rPr lang="en-US" sz="1050" b="0">
                <a:latin typeface="等线" panose="02010600030101010101" charset="-122"/>
                <a:ea typeface="宋体" panose="02010600030101010101" pitchFamily="2" charset="-122"/>
                <a:cs typeface="Times New Roman" panose="02020603050405020304" charset="0"/>
              </a:rPr>
              <a:t> </a:t>
            </a:r>
            <a:endParaRPr lang="zh-CN" altLang="en-US"/>
          </a:p>
        </p:txBody>
      </p:sp>
      <p:graphicFrame>
        <p:nvGraphicFramePr>
          <p:cNvPr id="6" name="表格 5"/>
          <p:cNvGraphicFramePr/>
          <p:nvPr/>
        </p:nvGraphicFramePr>
        <p:xfrm>
          <a:off x="493395" y="1546225"/>
          <a:ext cx="11485245" cy="4601210"/>
        </p:xfrm>
        <a:graphic>
          <a:graphicData uri="http://schemas.openxmlformats.org/drawingml/2006/table">
            <a:tbl>
              <a:tblPr firstRow="1" bandRow="1">
                <a:tableStyleId>{5940675A-B579-460E-94D1-54222C63F5DA}</a:tableStyleId>
              </a:tblPr>
              <a:tblGrid>
                <a:gridCol w="1346200"/>
                <a:gridCol w="2032635"/>
                <a:gridCol w="8106410"/>
              </a:tblGrid>
              <a:tr h="287020">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一级指标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二级指标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1495">
                <a:tc rowSpan="3">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1 思政工作的引领度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1.1加强基层党建工作</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 创新校企党支部联建机制， 发挥“双带头人”示范引领作用， 增强基层党组织育人功能。</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23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1.2构建大思政育人格局</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 坚持不懈用习近平新时代中国特色社会主义思想铸魂育人， 健全专业群思政育人体系和德智体美劳全面培养体系， 构建“大思政”育人格局， 培育和践行社会主义核心价值观。</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728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观测点3： 运用新时代伟大变革成功案例， 发挥红色资源育人功能，拓展实践育人和网络育人的空间和阵地。完善德技并修、工学结合育人机制，挖掘行业领域劳模工匠故事、优秀企业文化、企业创业历程等思政育人元素，将劳模精神、劳动精神、工匠精神融入专业教育教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4675">
                <a:tc rowSpan="3">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2 社会需求的匹配度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2.1建立需求导向的可持续发展机制</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观测点4： 对接国家战略， 地方重点产业发展， 结合学校区位优势和行业背景， 编制专业群需求分析和可行性研究报告， 合理组建专业群。</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59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观测点5： 健全专业群运行管理机制和群内专业动态调整机制， 推动专业建设快速响应新质生产力发展的最新需求。</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6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2.2培养产业发展急需的高技能人才</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观测点6： 面向专业群服务的产业聚集区， 梳理所在区域核心企业的高技能岗位和工种， 准确定位专业群人才培养目标规格， 增强人才培养的针对性。</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en-US" altLang="zh-CN" sz="3200" dirty="0"/>
              <a:t>“</a:t>
            </a:r>
            <a:r>
              <a:rPr lang="zh-CN" altLang="en-US" sz="3200" dirty="0"/>
              <a:t>新双高</a:t>
            </a:r>
            <a:r>
              <a:rPr lang="en-US" altLang="zh-CN" sz="3200" dirty="0"/>
              <a:t>”</a:t>
            </a:r>
            <a:r>
              <a:rPr lang="zh-CN" altLang="en-US" sz="3200" dirty="0"/>
              <a:t>建设要点</a:t>
            </a:r>
            <a:endParaRPr lang="zh-CN" altLang="en-US"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100" name="文本框 99"/>
          <p:cNvSpPr txBox="1"/>
          <p:nvPr/>
        </p:nvSpPr>
        <p:spPr>
          <a:xfrm>
            <a:off x="809625" y="986155"/>
            <a:ext cx="5080000" cy="683895"/>
          </a:xfrm>
          <a:prstGeom prst="rect">
            <a:avLst/>
          </a:prstGeom>
          <a:noFill/>
          <a:ln w="9525">
            <a:noFill/>
          </a:ln>
        </p:spPr>
        <p:txBody>
          <a:bodyPr>
            <a:spAutoFit/>
          </a:bodyPr>
          <a:p>
            <a:pPr indent="0"/>
            <a:r>
              <a:rPr lang="zh-CN" sz="2800" b="1">
                <a:solidFill>
                  <a:srgbClr val="000000"/>
                </a:solidFill>
                <a:ea typeface="宋体" panose="02010600030101010101" pitchFamily="2" charset="-122"/>
              </a:rPr>
              <a:t>第二轮“双高计划”标准框架</a:t>
            </a:r>
            <a:r>
              <a:rPr lang="en-US" sz="1050" b="0">
                <a:latin typeface="等线" panose="02010600030101010101" charset="-122"/>
                <a:ea typeface="宋体" panose="02010600030101010101" pitchFamily="2" charset="-122"/>
                <a:cs typeface="Times New Roman" panose="02020603050405020304" charset="0"/>
              </a:rPr>
              <a:t> </a:t>
            </a:r>
            <a:endParaRPr lang="zh-CN" altLang="en-US"/>
          </a:p>
        </p:txBody>
      </p:sp>
      <p:graphicFrame>
        <p:nvGraphicFramePr>
          <p:cNvPr id="7" name="表格 6"/>
          <p:cNvGraphicFramePr/>
          <p:nvPr/>
        </p:nvGraphicFramePr>
        <p:xfrm>
          <a:off x="190500" y="1428115"/>
          <a:ext cx="11723370" cy="5063490"/>
        </p:xfrm>
        <a:graphic>
          <a:graphicData uri="http://schemas.openxmlformats.org/drawingml/2006/table">
            <a:tbl>
              <a:tblPr firstRow="1" bandRow="1">
                <a:tableStyleId>{5940675A-B579-460E-94D1-54222C63F5DA}</a:tableStyleId>
              </a:tblPr>
              <a:tblGrid>
                <a:gridCol w="1426845"/>
                <a:gridCol w="2048510"/>
                <a:gridCol w="8248015"/>
              </a:tblGrid>
              <a:tr h="254000">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一级指标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二级指标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230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观测点7： 毕业生就业面向符合培养目标要求， 知识能力素质满足职业岗位需要， 专业与就业岗位对口， 毕业生职业发展和晋升途径畅通。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6415">
                <a:tc rowSpan="4">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3 条件基础的支撑度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3.1学校内部条件的支撑度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观测点8： 建设师德高尚、业务精湛、结构合理、数量充足的“双师型”师资队伍和教学创新团队； 建设场景真实、设施先进、工位充足的实践教学基地。</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5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观测点9： 健全专业群建设指导委员会； 完善人才培养方案制定、教学运行、考核评价等制度体系； 建立目标导向、持续改进的专业群内部质量保证体系。</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85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3.2学校外部资源的支撑度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 10： 与龙头企业、领军企业建立稳定的合作关系， 企业通过设备捐赠、资金投入等方式支持专业建设和人才培养， 开拓学生实习就业岗位和教师企业实践岗位， 共建技术服务和公共服务平台。</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60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观测点11： 行业组织参与专业建设，吸收专业教师参与标准研制、课题研究、技术攻关， 为专业建设提供产业和企业需求信息。</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5470">
                <a:tc rowSpan="4">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4 建设措施目标的可达成度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4.1打造“匹配需求、要素集聚”的金专业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观测点12： 对接产业关键环节和企业核心岗位， 精准定位专业群人才培养目标规格， 校企共同制订人才培养方案， 优化专业群课程体系、实践教学体系。</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57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观测点13： 创新专业群人才培养模式， 深入实践中国特色学徒制， 企业深度参与人才培养全过程。</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观测点14： 探索专业教育和职业培训多形式衔接， 培养新质生产力发展急需紧缺的高技能人才。</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4.2 打造“对接岗位、</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观测点15： 校企共建课程开发中心， 组织企业大师、学校名师、教育专家等， 挖掘绘制能</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en-US" altLang="zh-CN" sz="3200" dirty="0"/>
              <a:t>“</a:t>
            </a:r>
            <a:r>
              <a:rPr lang="zh-CN" altLang="en-US" sz="3200" dirty="0"/>
              <a:t>新双高</a:t>
            </a:r>
            <a:r>
              <a:rPr lang="en-US" altLang="zh-CN" sz="3200" dirty="0"/>
              <a:t>”</a:t>
            </a:r>
            <a:r>
              <a:rPr lang="zh-CN" altLang="en-US" sz="3200" dirty="0"/>
              <a:t>建设要点</a:t>
            </a:r>
            <a:endParaRPr lang="zh-CN" altLang="en-US"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100" name="文本框 99"/>
          <p:cNvSpPr txBox="1"/>
          <p:nvPr/>
        </p:nvSpPr>
        <p:spPr>
          <a:xfrm>
            <a:off x="809625" y="986155"/>
            <a:ext cx="5080000" cy="683895"/>
          </a:xfrm>
          <a:prstGeom prst="rect">
            <a:avLst/>
          </a:prstGeom>
          <a:noFill/>
          <a:ln w="9525">
            <a:noFill/>
          </a:ln>
        </p:spPr>
        <p:txBody>
          <a:bodyPr>
            <a:spAutoFit/>
          </a:bodyPr>
          <a:p>
            <a:pPr indent="0"/>
            <a:r>
              <a:rPr lang="zh-CN" sz="2800" b="1">
                <a:solidFill>
                  <a:srgbClr val="000000"/>
                </a:solidFill>
                <a:ea typeface="宋体" panose="02010600030101010101" pitchFamily="2" charset="-122"/>
              </a:rPr>
              <a:t>第二轮“双高计划”标准框架</a:t>
            </a:r>
            <a:r>
              <a:rPr lang="en-US" sz="1050" b="0">
                <a:latin typeface="等线" panose="02010600030101010101" charset="-122"/>
                <a:ea typeface="宋体" panose="02010600030101010101" pitchFamily="2" charset="-122"/>
                <a:cs typeface="Times New Roman" panose="02020603050405020304" charset="0"/>
              </a:rPr>
              <a:t> </a:t>
            </a:r>
            <a:endParaRPr lang="zh-CN" altLang="en-US"/>
          </a:p>
        </p:txBody>
      </p:sp>
      <p:graphicFrame>
        <p:nvGraphicFramePr>
          <p:cNvPr id="6" name="表格 5"/>
          <p:cNvGraphicFramePr/>
          <p:nvPr/>
        </p:nvGraphicFramePr>
        <p:xfrm>
          <a:off x="306705" y="1557655"/>
          <a:ext cx="11393170" cy="4871720"/>
        </p:xfrm>
        <a:graphic>
          <a:graphicData uri="http://schemas.openxmlformats.org/drawingml/2006/table">
            <a:tbl>
              <a:tblPr firstRow="1" bandRow="1">
                <a:tableStyleId>{5940675A-B579-460E-94D1-54222C63F5DA}</a:tableStyleId>
              </a:tblPr>
              <a:tblGrid>
                <a:gridCol w="1424305"/>
                <a:gridCol w="2008505"/>
                <a:gridCol w="7960360"/>
              </a:tblGrid>
              <a:tr h="239395">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一级指标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二级指标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7520">
                <a:tc rowSpan="7">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数智融合”的金课程</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力图谱， 将企业典型岗位操作规程纳入课程标准， 以企业真实项目设计教学任务， 升级传统课程、开发新课程。</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37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观测点16： 构建“学校教室+虚拟课堂+企业车间”的教学空间， 适应新时代学生学习方式和成长规律，改革课程教学模式，建立新型师生关系， 创新课业评价方式， 引导学生自主探究、深度学习。</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65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4.3打造“结构合理、技艺精湛”的金教师</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观测点17： 传承与发扬教育家精神， 引导教师扎根教学一线、躬耕教育实践，自觉加强师德师风建设。</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53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观测点18： 创新企业人员聘用机制， 设立产业教授特聘岗、技能大师工作室等， 吸引大国工匠、能工巧匠、技能大师、技艺传承人等到校兼职兼课， 打造专兼结合、结构合理的“双师型”教师队伍。</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740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 19： 完善教师企业实践制度， 建设教师企业实践基地， 选派专业教师到合作企业实岗锻炼，参与企业生产运营和技术创新。推行“教师教学档案袋”制度，增强教师自我反思、主动发展意识， 促进教师专业化发展。探索组建产教虚拟教研室， 开展校企、校校联动的有组织教研活动， 打造高水平结构化教师教学创新团队。</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37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4.4打造“双元开发、形态多样”的金教材</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观测点20： 组建由行业专家、企业专家、教育专家组成的教材开发团队， 将最新课程改革成果应用于教材建设。健全教材管理制度，落实教材“凡编必审”“凡选必审”，严格执行审核、选用标准和程序。</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13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观测点21： 以真实生产项目、典型工作任务、工程实践案例等为载体，开发适用模块化教学、通俗易懂的“活页式”教材。引入企业操作手册、培训手册、培训包，开发包含工作计</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en-US" altLang="zh-CN" sz="3200" dirty="0"/>
              <a:t>“</a:t>
            </a:r>
            <a:r>
              <a:rPr lang="zh-CN" altLang="en-US" sz="3200" dirty="0"/>
              <a:t>新双高</a:t>
            </a:r>
            <a:r>
              <a:rPr lang="en-US" altLang="zh-CN" sz="3200" dirty="0"/>
              <a:t>”</a:t>
            </a:r>
            <a:r>
              <a:rPr lang="zh-CN" altLang="en-US" sz="3200" dirty="0"/>
              <a:t>建设要点</a:t>
            </a:r>
            <a:endParaRPr lang="zh-CN" altLang="en-US"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graphicFrame>
        <p:nvGraphicFramePr>
          <p:cNvPr id="7" name="表格 6"/>
          <p:cNvGraphicFramePr/>
          <p:nvPr/>
        </p:nvGraphicFramePr>
        <p:xfrm>
          <a:off x="306705" y="818515"/>
          <a:ext cx="10930255" cy="5608955"/>
        </p:xfrm>
        <a:graphic>
          <a:graphicData uri="http://schemas.openxmlformats.org/drawingml/2006/table">
            <a:tbl>
              <a:tblPr firstRow="1" bandRow="1">
                <a:tableStyleId>{5940675A-B579-460E-94D1-54222C63F5DA}</a:tableStyleId>
              </a:tblPr>
              <a:tblGrid>
                <a:gridCol w="1330325"/>
                <a:gridCol w="1877060"/>
                <a:gridCol w="7722870"/>
              </a:tblGrid>
              <a:tr h="213360">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一级指标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二级指标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6250">
                <a:tc rowSpan="3">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划书、质量检测手册、工具书等内容的工作手册式教材。基于专业数字资源，开发生动形象、互动性强的数字教材。</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37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4.5 打造“场景真实、开放融合”的金基地</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观测点22： 校企合作打造场景真实、开放共享的产教融合实践中心， 创新运营和成本分担机制， 面向区域内学校和企业开放共享。利用5G+、人工智能、大数据、数字孪生、虚拟现实、增强现实等数字技术，建设数字远程实训平台、虚拟仿真实训基地等。</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43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观测点23： 基于企业生产真任务、真场景、真过程、真产品， 开发典型生产性实训项目。完善学生实习实践制度， 运用数字化手段加强实习实训过程管理和质量评价。</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5000">
                <a:tc rowSpan="3">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5 政策机制的保障度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5.1地方党委政府高度重视</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观测点24： 地方党委和政府高度重视， 将项目建设纳入年度工作要点和中长期工作规划，建立教育、财政和有关部门会商机制，加大政策保障与经费支持， 定期调度项目建设。</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43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5.2行业企业深度参与</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观测点25： 行业组织发挥牵头作用， 汇聚产教优质资源， 支持项目建设； 合作企业制定专门制度举措， 将合作项目管理融入企业内部制度体系， 纳入企业社会责任报告。</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5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5.3学校保障措施有力</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观测点26： 学校加大与举办方、行业、企业的协调，筹措项目资金， 争取政策支持， 建立容错纠错机制， 鼓励专业群改革创新， 健全项目管理和绩效评价制度， 提高资金使用效益。</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6250">
                <a:tc rowSpan="3">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6 成果成效的贡献度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6.1对产业发展的贡献度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观测点27： 面向区域支柱产业培养培训高技能人才、紧缺专业技术人才， 开展各层次技术技能培训与学历提升等。</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56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观测点28： 校企合作有效推进科技成果转化、技术服务攻关、新技术推广培训等， 为企业发展解决难题。</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5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6.2对社会发展的贡献度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观测点29： 服务学习型社会建设， 加强对各类群体的职业培训和学习服务， 助力建设覆盖面广、地域特色鲜明、资源融通、共建共享的终身学习平台与技能培训体系。</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en-US" altLang="zh-CN" sz="3200" dirty="0"/>
              <a:t>“</a:t>
            </a:r>
            <a:r>
              <a:rPr lang="zh-CN" altLang="en-US" sz="3200" dirty="0"/>
              <a:t>新双高</a:t>
            </a:r>
            <a:r>
              <a:rPr lang="en-US" altLang="zh-CN" sz="3200" dirty="0"/>
              <a:t>”</a:t>
            </a:r>
            <a:r>
              <a:rPr lang="zh-CN" altLang="en-US" sz="3200" dirty="0"/>
              <a:t>建设要点</a:t>
            </a:r>
            <a:endParaRPr lang="zh-CN" altLang="en-US"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graphicFrame>
        <p:nvGraphicFramePr>
          <p:cNvPr id="6" name="表格 5"/>
          <p:cNvGraphicFramePr/>
          <p:nvPr/>
        </p:nvGraphicFramePr>
        <p:xfrm>
          <a:off x="709930" y="1090295"/>
          <a:ext cx="11065510" cy="5389245"/>
        </p:xfrm>
        <a:graphic>
          <a:graphicData uri="http://schemas.openxmlformats.org/drawingml/2006/table">
            <a:tbl>
              <a:tblPr firstRow="1" bandRow="1">
                <a:tableStyleId>{5940675A-B579-460E-94D1-54222C63F5DA}</a:tableStyleId>
              </a:tblPr>
              <a:tblGrid>
                <a:gridCol w="1362075"/>
                <a:gridCol w="1936115"/>
                <a:gridCol w="7767320"/>
              </a:tblGrid>
              <a:tr h="316865">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一级指标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二级指标</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68095">
                <a:tc rowSpan="4">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观测点30： 服务乡村振兴战略， 培育新型职业农民， 推动发展乡村特色产业， 切实帮助增加农民收入； 服务东西部协作计划， 以培训职业技能为重点， 推动区域均衡发展。</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512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6.3对职业教育的贡献度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观测点31： 参与专业教学标准、课程标准、行业标准等研制工作， 办学成果或首创经验具有辐射效应， 为国家和地方职业教育改革提供参考借鉴。</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849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6.4对国际交流的贡献度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观测点32： 教随产出、校企同行， 培养国际化高技能人才和中资企业急需的本土技能人才，开发具有国际影响力的专业标准、课程标准、教学资源、教学装备，打造小而美的国际合作品牌项目， 增强中国职业教育的国际影响力。</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680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6.5核心利益相关者满意度</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观测点33： 建立第三方参与的在校生、毕业生、用人单位满意度常态化调查机制，动态收集满意度信息， 形成满意度调查报告， 指导和改进教育教学， 形成工作闭环。</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10488930" cy="1027430"/>
          </a:xfrm>
          <a:prstGeom prst="rect">
            <a:avLst/>
          </a:prstGeom>
        </p:spPr>
        <p:txBody>
          <a:bodyPr vert="horz" wrap="square" lIns="0" tIns="12065" rIns="0" bIns="0" rtlCol="0">
            <a:spAutoFit/>
          </a:bodyPr>
          <a:lstStyle/>
          <a:p>
            <a:pPr marL="12700">
              <a:lnSpc>
                <a:spcPct val="100000"/>
              </a:lnSpc>
              <a:spcBef>
                <a:spcPts val="95"/>
              </a:spcBef>
            </a:pPr>
            <a:r>
              <a:rPr lang="zh-CN" sz="6600" b="1" spc="-5" dirty="0">
                <a:solidFill>
                  <a:srgbClr val="C70000"/>
                </a:solidFill>
                <a:latin typeface="微软雅黑" panose="020B0503020204020204" charset="-122"/>
                <a:cs typeface="微软雅黑" panose="020B0503020204020204" charset="-122"/>
              </a:rPr>
              <a:t>全体教师党员进行交流学习</a:t>
            </a:r>
            <a:endParaRPr lang="zh-CN" sz="66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10488930" cy="1365885"/>
          </a:xfrm>
          <a:prstGeom prst="rect">
            <a:avLst/>
          </a:prstGeom>
        </p:spPr>
        <p:txBody>
          <a:bodyPr vert="horz" wrap="square" lIns="0" tIns="12065" rIns="0" bIns="0" rtlCol="0">
            <a:spAutoFit/>
          </a:bodyPr>
          <a:lstStyle/>
          <a:p>
            <a:pPr marL="12700" algn="ctr">
              <a:lnSpc>
                <a:spcPct val="100000"/>
              </a:lnSpc>
              <a:spcBef>
                <a:spcPts val="95"/>
              </a:spcBef>
            </a:pPr>
            <a:r>
              <a:rPr lang="zh-CN" sz="8800" b="1" spc="-5" dirty="0">
                <a:solidFill>
                  <a:srgbClr val="C70000"/>
                </a:solidFill>
                <a:latin typeface="微软雅黑" panose="020B0503020204020204" charset="-122"/>
                <a:cs typeface="微软雅黑" panose="020B0503020204020204" charset="-122"/>
              </a:rPr>
              <a:t>工学院院长总结</a:t>
            </a:r>
            <a:endParaRPr lang="zh-CN" sz="88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82100" y="1792223"/>
            <a:ext cx="1441703" cy="999743"/>
          </a:xfrm>
          <a:prstGeom prst="rect">
            <a:avLst/>
          </a:prstGeom>
          <a:blipFill>
            <a:blip r:embed="rId7" cstate="print"/>
            <a:stretch>
              <a:fillRect/>
            </a:stretch>
          </a:blipFill>
        </p:spPr>
        <p:txBody>
          <a:bodyPr wrap="square" lIns="0" tIns="0" rIns="0" bIns="0" rtlCol="0"/>
          <a:lstStyle/>
          <a:p/>
        </p:txBody>
      </p:sp>
      <p:sp>
        <p:nvSpPr>
          <p:cNvPr id="9" name="object 9"/>
          <p:cNvSpPr txBox="1">
            <a:spLocks noGrp="1"/>
          </p:cNvSpPr>
          <p:nvPr>
            <p:ph type="title"/>
          </p:nvPr>
        </p:nvSpPr>
        <p:spPr>
          <a:xfrm>
            <a:off x="1689989" y="1565528"/>
            <a:ext cx="702310" cy="837565"/>
          </a:xfrm>
          <a:prstGeom prst="rect">
            <a:avLst/>
          </a:prstGeom>
        </p:spPr>
        <p:txBody>
          <a:bodyPr vert="horz" wrap="square" lIns="0" tIns="15875" rIns="0" bIns="0" rtlCol="0">
            <a:spAutoFit/>
          </a:bodyPr>
          <a:lstStyle/>
          <a:p>
            <a:pPr marL="12700">
              <a:lnSpc>
                <a:spcPct val="100000"/>
              </a:lnSpc>
              <a:spcBef>
                <a:spcPts val="125"/>
              </a:spcBef>
            </a:pPr>
            <a:r>
              <a:rPr sz="5300" spc="25" dirty="0">
                <a:solidFill>
                  <a:srgbClr val="C00000"/>
                </a:solidFill>
              </a:rPr>
              <a:t>目</a:t>
            </a:r>
            <a:endParaRPr sz="5300"/>
          </a:p>
        </p:txBody>
      </p:sp>
      <p:sp>
        <p:nvSpPr>
          <p:cNvPr id="10" name="object 10"/>
          <p:cNvSpPr txBox="1"/>
          <p:nvPr/>
        </p:nvSpPr>
        <p:spPr>
          <a:xfrm>
            <a:off x="1689989" y="3254375"/>
            <a:ext cx="702310" cy="837565"/>
          </a:xfrm>
          <a:prstGeom prst="rect">
            <a:avLst/>
          </a:prstGeom>
        </p:spPr>
        <p:txBody>
          <a:bodyPr vert="horz" wrap="square" lIns="0" tIns="15875" rIns="0" bIns="0" rtlCol="0">
            <a:spAutoFit/>
          </a:bodyPr>
          <a:lstStyle/>
          <a:p>
            <a:pPr marL="12700">
              <a:lnSpc>
                <a:spcPct val="100000"/>
              </a:lnSpc>
              <a:spcBef>
                <a:spcPts val="125"/>
              </a:spcBef>
            </a:pPr>
            <a:r>
              <a:rPr sz="5300" b="1" spc="25" dirty="0">
                <a:solidFill>
                  <a:srgbClr val="C00000"/>
                </a:solidFill>
                <a:latin typeface="微软雅黑" panose="020B0503020204020204" charset="-122"/>
                <a:cs typeface="微软雅黑" panose="020B0503020204020204" charset="-122"/>
              </a:rPr>
              <a:t>录</a:t>
            </a:r>
            <a:endParaRPr sz="5300">
              <a:latin typeface="微软雅黑" panose="020B0503020204020204" charset="-122"/>
              <a:cs typeface="微软雅黑" panose="020B0503020204020204" charset="-122"/>
            </a:endParaRPr>
          </a:p>
        </p:txBody>
      </p:sp>
      <p:sp>
        <p:nvSpPr>
          <p:cNvPr id="11" name="object 11"/>
          <p:cNvSpPr/>
          <p:nvPr/>
        </p:nvSpPr>
        <p:spPr>
          <a:xfrm>
            <a:off x="3329940" y="3945890"/>
            <a:ext cx="1539240" cy="485775"/>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lstStyle/>
          <a:p>
            <a:endParaRPr sz="2400"/>
          </a:p>
        </p:txBody>
      </p:sp>
      <p:sp>
        <p:nvSpPr>
          <p:cNvPr id="12" name="object 12"/>
          <p:cNvSpPr/>
          <p:nvPr/>
        </p:nvSpPr>
        <p:spPr>
          <a:xfrm>
            <a:off x="5036820" y="3945635"/>
            <a:ext cx="5047615" cy="497205"/>
          </a:xfrm>
          <a:custGeom>
            <a:avLst/>
            <a:gdLst/>
            <a:ahLst/>
            <a:cxnLst/>
            <a:rect l="l" t="t" r="r" b="b"/>
            <a:pathLst>
              <a:path w="5047615" h="497204">
                <a:moveTo>
                  <a:pt x="0" y="496824"/>
                </a:moveTo>
                <a:lnTo>
                  <a:pt x="5047487" y="496824"/>
                </a:lnTo>
                <a:lnTo>
                  <a:pt x="5047487" y="0"/>
                </a:lnTo>
                <a:lnTo>
                  <a:pt x="0" y="0"/>
                </a:lnTo>
                <a:lnTo>
                  <a:pt x="0" y="496824"/>
                </a:lnTo>
                <a:close/>
              </a:path>
            </a:pathLst>
          </a:custGeom>
          <a:ln w="12192">
            <a:solidFill>
              <a:srgbClr val="D50000"/>
            </a:solidFill>
          </a:ln>
        </p:spPr>
        <p:txBody>
          <a:bodyPr wrap="square" lIns="0" tIns="0" rIns="0" bIns="0" rtlCol="0"/>
          <a:lstStyle/>
          <a:p>
            <a:endParaRPr sz="2400"/>
          </a:p>
        </p:txBody>
      </p:sp>
      <p:sp>
        <p:nvSpPr>
          <p:cNvPr id="13" name="object 13"/>
          <p:cNvSpPr txBox="1"/>
          <p:nvPr/>
        </p:nvSpPr>
        <p:spPr>
          <a:xfrm>
            <a:off x="3329305" y="2467610"/>
            <a:ext cx="1575435" cy="408305"/>
          </a:xfrm>
          <a:prstGeom prst="rect">
            <a:avLst/>
          </a:prstGeom>
          <a:solidFill>
            <a:srgbClr val="D50000"/>
          </a:solidFill>
        </p:spPr>
        <p:txBody>
          <a:bodyPr vert="horz" wrap="square" lIns="0" tIns="100965" rIns="0" bIns="0" rtlCol="0">
            <a:spAutoFit/>
          </a:bodyPr>
          <a:lstStyle/>
          <a:p>
            <a:pPr marL="257175">
              <a:lnSpc>
                <a:spcPct val="100000"/>
              </a:lnSpc>
              <a:spcBef>
                <a:spcPts val="795"/>
              </a:spcBef>
            </a:pPr>
            <a:r>
              <a:rPr sz="2000" b="1" spc="-5" dirty="0">
                <a:solidFill>
                  <a:srgbClr val="FFFFFF"/>
                </a:solidFill>
                <a:latin typeface="微软雅黑" panose="020B0503020204020204" charset="-122"/>
                <a:cs typeface="微软雅黑" panose="020B0503020204020204" charset="-122"/>
              </a:rPr>
              <a:t>第一部分</a:t>
            </a:r>
            <a:endParaRPr sz="2000" b="1" spc="-5" dirty="0">
              <a:solidFill>
                <a:srgbClr val="FFFFFF"/>
              </a:solidFill>
              <a:latin typeface="微软雅黑" panose="020B0503020204020204" charset="-122"/>
              <a:cs typeface="微软雅黑" panose="020B0503020204020204" charset="-122"/>
            </a:endParaRPr>
          </a:p>
        </p:txBody>
      </p:sp>
      <p:sp>
        <p:nvSpPr>
          <p:cNvPr id="14" name="object 14"/>
          <p:cNvSpPr txBox="1"/>
          <p:nvPr/>
        </p:nvSpPr>
        <p:spPr>
          <a:xfrm>
            <a:off x="3347720" y="3185160"/>
            <a:ext cx="1539240" cy="393700"/>
          </a:xfrm>
          <a:prstGeom prst="rect">
            <a:avLst/>
          </a:prstGeom>
          <a:solidFill>
            <a:srgbClr val="D50000"/>
          </a:solidFill>
        </p:spPr>
        <p:txBody>
          <a:bodyPr vert="horz" wrap="square" lIns="0" tIns="86360" rIns="0" bIns="0" rtlCol="0">
            <a:spAutoFit/>
          </a:bodyPr>
          <a:lstStyle/>
          <a:p>
            <a:pPr marL="271145" algn="l">
              <a:lnSpc>
                <a:spcPct val="100000"/>
              </a:lnSpc>
              <a:spcBef>
                <a:spcPts val="680"/>
              </a:spcBef>
            </a:pPr>
            <a:r>
              <a:rPr sz="2000" b="1" spc="-5" dirty="0">
                <a:solidFill>
                  <a:srgbClr val="FFFFFF"/>
                </a:solidFill>
                <a:latin typeface="微软雅黑" panose="020B0503020204020204" charset="-122"/>
                <a:cs typeface="微软雅黑" panose="020B0503020204020204" charset="-122"/>
              </a:rPr>
              <a:t>第二部分</a:t>
            </a:r>
            <a:endParaRPr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545205" y="4019550"/>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5036820" y="2404872"/>
            <a:ext cx="5020310" cy="534035"/>
          </a:xfrm>
          <a:prstGeom prst="rect">
            <a:avLst/>
          </a:prstGeom>
          <a:ln w="12192">
            <a:solidFill>
              <a:srgbClr val="D50000"/>
            </a:solidFill>
          </a:ln>
        </p:spPr>
        <p:txBody>
          <a:bodyPr vert="horz" wrap="square" lIns="0" tIns="104139" rIns="0" bIns="0" rtlCol="0">
            <a:spAutoFit/>
          </a:bodyPr>
          <a:lstStyle/>
          <a:p>
            <a:pPr marL="257175">
              <a:lnSpc>
                <a:spcPct val="100000"/>
              </a:lnSpc>
              <a:spcBef>
                <a:spcPts val="820"/>
              </a:spcBef>
            </a:pPr>
            <a:r>
              <a:rPr lang="zh-CN" sz="2800" dirty="0">
                <a:solidFill>
                  <a:srgbClr val="C00000"/>
                </a:solidFill>
                <a:latin typeface="微软雅黑" panose="020B0503020204020204" charset="-122"/>
                <a:cs typeface="微软雅黑" panose="020B0503020204020204" charset="-122"/>
              </a:rPr>
              <a:t>学习全国教育大会精神</a:t>
            </a:r>
            <a:endParaRPr lang="zh-CN" sz="28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5036820" y="3185160"/>
            <a:ext cx="5020310" cy="518160"/>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en-US" altLang="zh-CN" sz="2800" spc="35" dirty="0">
                <a:solidFill>
                  <a:srgbClr val="C00000"/>
                </a:solidFill>
                <a:latin typeface="微软雅黑" panose="020B0503020204020204" charset="-122"/>
                <a:cs typeface="微软雅黑" panose="020B0503020204020204" charset="-122"/>
              </a:rPr>
              <a:t>  </a:t>
            </a:r>
            <a:r>
              <a:rPr lang="zh-CN" altLang="en-US" sz="2800" spc="35" dirty="0">
                <a:solidFill>
                  <a:srgbClr val="C00000"/>
                </a:solidFill>
                <a:latin typeface="微软雅黑" panose="020B0503020204020204" charset="-122"/>
                <a:cs typeface="微软雅黑" panose="020B0503020204020204" charset="-122"/>
              </a:rPr>
              <a:t>学习</a:t>
            </a:r>
            <a:r>
              <a:rPr lang="zh-CN" sz="2800" spc="35" dirty="0">
                <a:solidFill>
                  <a:srgbClr val="C00000"/>
                </a:solidFill>
                <a:latin typeface="微软雅黑" panose="020B0503020204020204" charset="-122"/>
                <a:cs typeface="微软雅黑" panose="020B0503020204020204" charset="-122"/>
              </a:rPr>
              <a:t>全市教育大会精神</a:t>
            </a:r>
            <a:endParaRPr lang="zh-CN" sz="2800" spc="35" dirty="0">
              <a:solidFill>
                <a:srgbClr val="C00000"/>
              </a:solidFill>
              <a:latin typeface="微软雅黑" panose="020B0503020204020204" charset="-122"/>
              <a:cs typeface="微软雅黑" panose="020B0503020204020204" charset="-122"/>
            </a:endParaRPr>
          </a:p>
        </p:txBody>
      </p:sp>
      <p:sp>
        <p:nvSpPr>
          <p:cNvPr id="22" name="object 22"/>
          <p:cNvSpPr txBox="1"/>
          <p:nvPr/>
        </p:nvSpPr>
        <p:spPr>
          <a:xfrm>
            <a:off x="5036185" y="3983990"/>
            <a:ext cx="4914265" cy="447675"/>
          </a:xfrm>
          <a:prstGeom prst="rect">
            <a:avLst/>
          </a:prstGeom>
        </p:spPr>
        <p:txBody>
          <a:bodyPr vert="horz" wrap="square" lIns="0" tIns="17145" rIns="0" bIns="0" rtlCol="0">
            <a:spAutoFit/>
          </a:bodyPr>
          <a:lstStyle/>
          <a:p>
            <a:pPr marL="12700">
              <a:lnSpc>
                <a:spcPct val="100000"/>
              </a:lnSpc>
              <a:spcBef>
                <a:spcPts val="135"/>
              </a:spcBef>
            </a:pPr>
            <a:r>
              <a:rPr lang="en-US" altLang="zh-CN" sz="2800" spc="35" dirty="0">
                <a:solidFill>
                  <a:srgbClr val="C00000"/>
                </a:solidFill>
                <a:latin typeface="微软雅黑" panose="020B0503020204020204" charset="-122"/>
                <a:cs typeface="微软雅黑" panose="020B0503020204020204" charset="-122"/>
              </a:rPr>
              <a:t>   </a:t>
            </a:r>
            <a:r>
              <a:rPr lang="zh-CN" altLang="en-US" sz="2800" spc="35" dirty="0">
                <a:solidFill>
                  <a:srgbClr val="C00000"/>
                </a:solidFill>
                <a:latin typeface="微软雅黑" panose="020B0503020204020204" charset="-122"/>
                <a:cs typeface="微软雅黑" panose="020B0503020204020204" charset="-122"/>
              </a:rPr>
              <a:t>学习</a:t>
            </a:r>
            <a:r>
              <a:rPr lang="en-US" altLang="zh-CN" sz="2800" spc="35" dirty="0">
                <a:solidFill>
                  <a:srgbClr val="C00000"/>
                </a:solidFill>
                <a:latin typeface="微软雅黑" panose="020B0503020204020204" charset="-122"/>
                <a:cs typeface="微软雅黑" panose="020B0503020204020204" charset="-122"/>
              </a:rPr>
              <a:t>“</a:t>
            </a:r>
            <a:r>
              <a:rPr lang="zh-CN" sz="2800" spc="35" dirty="0">
                <a:solidFill>
                  <a:srgbClr val="C00000"/>
                </a:solidFill>
                <a:latin typeface="微软雅黑" panose="020B0503020204020204" charset="-122"/>
                <a:cs typeface="微软雅黑" panose="020B0503020204020204" charset="-122"/>
              </a:rPr>
              <a:t>新双高</a:t>
            </a:r>
            <a:r>
              <a:rPr lang="en-US" altLang="zh-CN" sz="2800" spc="35" dirty="0">
                <a:solidFill>
                  <a:srgbClr val="C00000"/>
                </a:solidFill>
                <a:latin typeface="微软雅黑" panose="020B0503020204020204" charset="-122"/>
                <a:cs typeface="微软雅黑" panose="020B0503020204020204" charset="-122"/>
              </a:rPr>
              <a:t>”</a:t>
            </a:r>
            <a:r>
              <a:rPr lang="zh-CN" sz="2800" spc="35" dirty="0">
                <a:solidFill>
                  <a:srgbClr val="C00000"/>
                </a:solidFill>
                <a:latin typeface="微软雅黑" panose="020B0503020204020204" charset="-122"/>
                <a:cs typeface="微软雅黑" panose="020B0503020204020204" charset="-122"/>
              </a:rPr>
              <a:t>建设要点</a:t>
            </a:r>
            <a:endParaRPr lang="zh-CN" sz="2800" spc="35" dirty="0">
              <a:solidFill>
                <a:srgbClr val="C00000"/>
              </a:solidFill>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3114675" y="3110865"/>
            <a:ext cx="6249670" cy="913765"/>
          </a:xfrm>
          <a:prstGeom prst="rect">
            <a:avLst/>
          </a:prstGeom>
        </p:spPr>
        <p:txBody>
          <a:bodyPr vert="horz" wrap="square" lIns="0" tIns="14604" rIns="0" bIns="0" rtlCol="0">
            <a:spAutoFit/>
          </a:bodyPr>
          <a:lstStyle/>
          <a:p>
            <a:pPr marL="12700">
              <a:lnSpc>
                <a:spcPct val="100000"/>
              </a:lnSpc>
              <a:spcBef>
                <a:spcPts val="115"/>
              </a:spcBef>
            </a:pPr>
            <a:r>
              <a:rPr lang="zh-CN" sz="5850" b="1" spc="15" dirty="0">
                <a:solidFill>
                  <a:srgbClr val="C70000"/>
                </a:solidFill>
                <a:latin typeface="微软雅黑" panose="020B0503020204020204" charset="-122"/>
                <a:cs typeface="微软雅黑" panose="020B0503020204020204" charset="-122"/>
              </a:rPr>
              <a:t>全国教育大会精神</a:t>
            </a:r>
            <a:endParaRPr lang="zh-CN" sz="5850">
              <a:latin typeface="微软雅黑" panose="020B0503020204020204" charset="-122"/>
              <a:cs typeface="微软雅黑" panose="020B0503020204020204" charset="-122"/>
            </a:endParaRPr>
          </a:p>
        </p:txBody>
      </p:sp>
      <p:sp>
        <p:nvSpPr>
          <p:cNvPr id="10" name="object 10"/>
          <p:cNvSpPr txBox="1"/>
          <p:nvPr/>
        </p:nvSpPr>
        <p:spPr>
          <a:xfrm>
            <a:off x="4764785" y="1804542"/>
            <a:ext cx="2768600" cy="84836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第一部分</a:t>
            </a:r>
            <a:endParaRPr sz="5400">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全国教育大会精神</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4926965" y="504825"/>
            <a:ext cx="6990715" cy="5815965"/>
          </a:xfrm>
          <a:prstGeom prst="rect">
            <a:avLst/>
          </a:prstGeom>
          <a:noFill/>
        </p:spPr>
        <p:txBody>
          <a:bodyPr wrap="square" rtlCol="0">
            <a:spAutoFit/>
          </a:bodyPr>
          <a:p>
            <a:pPr indent="457200" algn="l" fontAlgn="auto">
              <a:lnSpc>
                <a:spcPct val="150000"/>
              </a:lnSpc>
            </a:pPr>
            <a:r>
              <a:rPr lang="zh-CN" altLang="en-US" sz="2400"/>
              <a:t>时间：</a:t>
            </a:r>
            <a:r>
              <a:rPr lang="en-US" altLang="zh-CN" sz="2400"/>
              <a:t>2024</a:t>
            </a:r>
            <a:r>
              <a:rPr lang="zh-CN" altLang="en-US" sz="2400"/>
              <a:t>年</a:t>
            </a:r>
            <a:r>
              <a:rPr lang="en-US" altLang="zh-CN" sz="2400"/>
              <a:t>9</a:t>
            </a:r>
            <a:r>
              <a:rPr lang="zh-CN" altLang="en-US" sz="2400"/>
              <a:t>月</a:t>
            </a:r>
            <a:r>
              <a:rPr lang="en-US" altLang="zh-CN" sz="2400"/>
              <a:t>9</a:t>
            </a:r>
            <a:r>
              <a:rPr lang="zh-CN" altLang="en-US" sz="2400"/>
              <a:t>日</a:t>
            </a:r>
            <a:r>
              <a:rPr lang="en-US" altLang="zh-CN" sz="2400"/>
              <a:t>-2024</a:t>
            </a:r>
            <a:r>
              <a:rPr lang="zh-CN" altLang="en-US" sz="2400"/>
              <a:t>年</a:t>
            </a:r>
            <a:r>
              <a:rPr lang="en-US" altLang="zh-CN" sz="2400"/>
              <a:t>9</a:t>
            </a:r>
            <a:r>
              <a:rPr lang="zh-CN" altLang="en-US" sz="2400"/>
              <a:t>月</a:t>
            </a:r>
            <a:r>
              <a:rPr lang="en-US" altLang="zh-CN" sz="2400"/>
              <a:t>10</a:t>
            </a:r>
            <a:r>
              <a:rPr lang="zh-CN" altLang="en-US" sz="2400"/>
              <a:t>日</a:t>
            </a:r>
            <a:endParaRPr lang="zh-CN" altLang="en-US" sz="2400"/>
          </a:p>
          <a:p>
            <a:pPr indent="457200" algn="l" fontAlgn="auto">
              <a:lnSpc>
                <a:spcPct val="150000"/>
              </a:lnSpc>
            </a:pPr>
            <a:r>
              <a:rPr lang="zh-CN" altLang="en-US" sz="2400"/>
              <a:t>地点：北京</a:t>
            </a:r>
            <a:endParaRPr lang="zh-CN" altLang="en-US" sz="2400"/>
          </a:p>
          <a:p>
            <a:pPr indent="457200" algn="l" fontAlgn="auto">
              <a:lnSpc>
                <a:spcPct val="150000"/>
              </a:lnSpc>
            </a:pPr>
            <a:r>
              <a:rPr lang="zh-CN" altLang="en-US" sz="2400"/>
              <a:t>习近平总书记在全国教育大会上强调：紧紧围绕</a:t>
            </a:r>
            <a:r>
              <a:rPr lang="zh-CN" altLang="en-US" sz="2800" b="1">
                <a:solidFill>
                  <a:srgbClr val="FF0000"/>
                </a:solidFill>
              </a:rPr>
              <a:t>立德树人</a:t>
            </a:r>
            <a:r>
              <a:rPr lang="zh-CN" altLang="en-US" sz="2400"/>
              <a:t>的根本任务朝着建成教育强国战略目标扎实迈进，习近平总书记代表党中央向全国广大教师和教育工作者致以节日祝贺和诚挚问候。他强调，建成</a:t>
            </a:r>
            <a:r>
              <a:rPr lang="zh-CN" altLang="en-US" sz="2800" b="1">
                <a:solidFill>
                  <a:srgbClr val="FF0000"/>
                </a:solidFill>
              </a:rPr>
              <a:t>教育强国</a:t>
            </a:r>
            <a:r>
              <a:rPr lang="zh-CN" altLang="en-US" sz="2400"/>
              <a:t>是近代以来中华民族梦寐以求的美好愿望，是实现以中国式现代化全面推进强国建设、民族复兴伟业的先导任务、坚实基础、战略支撑，必须朝着既定目标扎实迈进。</a:t>
            </a:r>
            <a:endParaRPr lang="zh-CN" altLang="en-US" sz="2400"/>
          </a:p>
        </p:txBody>
      </p:sp>
      <p:pic>
        <p:nvPicPr>
          <p:cNvPr id="8" name="图片 7"/>
          <p:cNvPicPr>
            <a:picLocks noChangeAspect="1"/>
          </p:cNvPicPr>
          <p:nvPr/>
        </p:nvPicPr>
        <p:blipFill>
          <a:blip r:embed="rId1"/>
          <a:stretch>
            <a:fillRect/>
          </a:stretch>
        </p:blipFill>
        <p:spPr>
          <a:xfrm>
            <a:off x="198120" y="1348740"/>
            <a:ext cx="4729480" cy="41598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全国教育大会精神</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6356350" y="1301750"/>
            <a:ext cx="5600700" cy="4523105"/>
          </a:xfrm>
          <a:prstGeom prst="rect">
            <a:avLst/>
          </a:prstGeom>
          <a:noFill/>
        </p:spPr>
        <p:txBody>
          <a:bodyPr wrap="square" rtlCol="0">
            <a:spAutoFit/>
          </a:bodyPr>
          <a:p>
            <a:pPr indent="457200" algn="l" fontAlgn="auto">
              <a:lnSpc>
                <a:spcPct val="150000"/>
              </a:lnSpc>
            </a:pPr>
            <a:r>
              <a:rPr lang="zh-CN" sz="2400"/>
              <a:t>目标：2035年建成教育强国</a:t>
            </a:r>
            <a:endParaRPr lang="zh-CN" sz="2400"/>
          </a:p>
          <a:p>
            <a:pPr indent="457200" algn="l" fontAlgn="auto">
              <a:lnSpc>
                <a:spcPct val="150000"/>
              </a:lnSpc>
            </a:pPr>
            <a:r>
              <a:rPr lang="zh-CN" sz="2400"/>
              <a:t>习近平强调，我们要建成的教育强国，是中国特色社会主义教育强国，应当具有强大的</a:t>
            </a:r>
            <a:r>
              <a:rPr lang="zh-CN" sz="2400" b="1">
                <a:solidFill>
                  <a:srgbClr val="FF0000"/>
                </a:solidFill>
              </a:rPr>
              <a:t>思政引领力</a:t>
            </a:r>
            <a:r>
              <a:rPr lang="zh-CN" sz="2400"/>
              <a:t>、</a:t>
            </a:r>
            <a:r>
              <a:rPr lang="zh-CN" sz="2400" b="1">
                <a:solidFill>
                  <a:srgbClr val="FF0000"/>
                </a:solidFill>
              </a:rPr>
              <a:t>人才竞争力</a:t>
            </a:r>
            <a:r>
              <a:rPr lang="zh-CN" sz="2400"/>
              <a:t>、</a:t>
            </a:r>
            <a:r>
              <a:rPr lang="zh-CN" sz="2400" b="1">
                <a:solidFill>
                  <a:srgbClr val="FF0000"/>
                </a:solidFill>
              </a:rPr>
              <a:t>科技支撑力</a:t>
            </a:r>
            <a:r>
              <a:rPr lang="zh-CN" sz="2400"/>
              <a:t>、</a:t>
            </a:r>
            <a:r>
              <a:rPr lang="zh-CN" sz="2400" b="1">
                <a:solidFill>
                  <a:srgbClr val="FF0000"/>
                </a:solidFill>
              </a:rPr>
              <a:t>民生保障力</a:t>
            </a:r>
            <a:r>
              <a:rPr lang="zh-CN" sz="2400"/>
              <a:t>、</a:t>
            </a:r>
            <a:r>
              <a:rPr lang="zh-CN" sz="2400" b="1">
                <a:solidFill>
                  <a:srgbClr val="FF0000"/>
                </a:solidFill>
              </a:rPr>
              <a:t>社会协同力</a:t>
            </a:r>
            <a:r>
              <a:rPr lang="zh-CN" sz="2400"/>
              <a:t>、</a:t>
            </a:r>
            <a:r>
              <a:rPr lang="zh-CN" sz="2400" b="1">
                <a:solidFill>
                  <a:srgbClr val="FF0000"/>
                </a:solidFill>
              </a:rPr>
              <a:t>国际影响力</a:t>
            </a:r>
            <a:r>
              <a:rPr lang="zh-CN" sz="2400"/>
              <a:t>，为以中国式现代化全面推进强国建设、民族复兴伟业提供有力支撑。</a:t>
            </a:r>
            <a:endParaRPr lang="zh-CN" sz="2400"/>
          </a:p>
        </p:txBody>
      </p:sp>
      <p:pic>
        <p:nvPicPr>
          <p:cNvPr id="6" name="图片 5"/>
          <p:cNvPicPr>
            <a:picLocks noChangeAspect="1"/>
          </p:cNvPicPr>
          <p:nvPr/>
        </p:nvPicPr>
        <p:blipFill>
          <a:blip r:embed="rId1"/>
          <a:stretch>
            <a:fillRect/>
          </a:stretch>
        </p:blipFill>
        <p:spPr>
          <a:xfrm>
            <a:off x="198120" y="1500505"/>
            <a:ext cx="6033770" cy="45053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全国教育大会精神</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057775" y="852170"/>
            <a:ext cx="7040880" cy="5631180"/>
          </a:xfrm>
          <a:prstGeom prst="rect">
            <a:avLst/>
          </a:prstGeom>
          <a:noFill/>
        </p:spPr>
        <p:txBody>
          <a:bodyPr wrap="square" rtlCol="0">
            <a:spAutoFit/>
          </a:bodyPr>
          <a:p>
            <a:pPr indent="457200" algn="l" fontAlgn="auto">
              <a:lnSpc>
                <a:spcPct val="150000"/>
              </a:lnSpc>
            </a:pPr>
            <a:r>
              <a:rPr lang="zh-CN" sz="2400"/>
              <a:t>习近平强调，要坚持不懈用</a:t>
            </a:r>
            <a:r>
              <a:rPr lang="zh-CN" sz="2400" b="1">
                <a:solidFill>
                  <a:srgbClr val="FF0000"/>
                </a:solidFill>
              </a:rPr>
              <a:t>新时代中国特色社会主义思想</a:t>
            </a:r>
            <a:r>
              <a:rPr lang="zh-CN" sz="2400"/>
              <a:t>铸魂育人，实施新时代立德树人工程。不断加强和改进新时代学校思想政治教育，教育引导青少年学生坚定马克思主义信仰、中国特色社会主义信念、中华民族伟大复兴信心，立报国强国大志向、做挺膺担当奋斗者。</a:t>
            </a:r>
            <a:endParaRPr lang="zh-CN" sz="2400"/>
          </a:p>
          <a:p>
            <a:pPr indent="457200" algn="l" fontAlgn="auto">
              <a:lnSpc>
                <a:spcPct val="150000"/>
              </a:lnSpc>
            </a:pPr>
            <a:r>
              <a:rPr lang="zh-CN" sz="2400"/>
              <a:t>习近平强调，要坚持以人民为中心，持续巩固</a:t>
            </a:r>
            <a:r>
              <a:rPr lang="zh-CN" sz="2400" b="1">
                <a:solidFill>
                  <a:srgbClr val="FF0000"/>
                </a:solidFill>
              </a:rPr>
              <a:t>“双减”</a:t>
            </a:r>
            <a:r>
              <a:rPr lang="zh-CN" sz="2400"/>
              <a:t>成果，全面提升课堂教学水平，提高课后服务质量。深入实施国家教育数字化战略，扩大优质教育资源受益面，提升终身学习公共服务水平。</a:t>
            </a:r>
            <a:endParaRPr lang="zh-CN" sz="2400"/>
          </a:p>
        </p:txBody>
      </p:sp>
      <p:pic>
        <p:nvPicPr>
          <p:cNvPr id="6" name="图片 5"/>
          <p:cNvPicPr>
            <a:picLocks noChangeAspect="1"/>
          </p:cNvPicPr>
          <p:nvPr/>
        </p:nvPicPr>
        <p:blipFill>
          <a:blip r:embed="rId1"/>
          <a:stretch>
            <a:fillRect/>
          </a:stretch>
        </p:blipFill>
        <p:spPr>
          <a:xfrm>
            <a:off x="198120" y="1746885"/>
            <a:ext cx="4801870" cy="3585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全国教育大会精神</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312420" y="2022475"/>
            <a:ext cx="6425565" cy="3507740"/>
          </a:xfrm>
          <a:prstGeom prst="rect">
            <a:avLst/>
          </a:prstGeom>
          <a:noFill/>
        </p:spPr>
        <p:txBody>
          <a:bodyPr wrap="square" rtlCol="0">
            <a:spAutoFit/>
          </a:bodyPr>
          <a:p>
            <a:pPr indent="457200" algn="l" fontAlgn="auto">
              <a:lnSpc>
                <a:spcPct val="150000"/>
              </a:lnSpc>
            </a:pPr>
            <a:r>
              <a:rPr lang="zh-CN" sz="2400"/>
              <a:t>习近平强调，要深入推动教育对外开放，统筹</a:t>
            </a:r>
            <a:r>
              <a:rPr lang="zh-CN" sz="2800" b="1">
                <a:solidFill>
                  <a:srgbClr val="FF0000"/>
                </a:solidFill>
              </a:rPr>
              <a:t>“引进来”和“走出去”</a:t>
            </a:r>
            <a:r>
              <a:rPr lang="zh-CN" sz="2400"/>
              <a:t>，不断提升我国教育的国际影响力、竞争力和话语权。扩大国际学术交流和教育科研合作，积极参与全球教育治理，为推动全球教育事业发展贡献更多中国力量。</a:t>
            </a:r>
            <a:endParaRPr lang="zh-CN" sz="2400"/>
          </a:p>
        </p:txBody>
      </p:sp>
      <p:pic>
        <p:nvPicPr>
          <p:cNvPr id="8" name="图片 7"/>
          <p:cNvPicPr>
            <a:picLocks noChangeAspect="1"/>
          </p:cNvPicPr>
          <p:nvPr/>
        </p:nvPicPr>
        <p:blipFill>
          <a:blip r:embed="rId1"/>
          <a:stretch>
            <a:fillRect/>
          </a:stretch>
        </p:blipFill>
        <p:spPr>
          <a:xfrm>
            <a:off x="6910705" y="2137410"/>
            <a:ext cx="4939665" cy="3455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868781" y="2822905"/>
            <a:ext cx="10460355" cy="915035"/>
          </a:xfrm>
          <a:prstGeom prst="rect">
            <a:avLst/>
          </a:prstGeom>
        </p:spPr>
        <p:txBody>
          <a:bodyPr vert="horz" wrap="square" lIns="0" tIns="15240" rIns="0" bIns="0" rtlCol="0">
            <a:spAutoFit/>
          </a:bodyPr>
          <a:lstStyle/>
          <a:p>
            <a:pPr marL="12700" algn="ctr">
              <a:lnSpc>
                <a:spcPct val="100000"/>
              </a:lnSpc>
              <a:spcBef>
                <a:spcPts val="120"/>
              </a:spcBef>
            </a:pPr>
            <a:r>
              <a:rPr lang="zh-CN" sz="5850" b="1" spc="20" dirty="0">
                <a:solidFill>
                  <a:srgbClr val="C70000"/>
                </a:solidFill>
                <a:latin typeface="微软雅黑" panose="020B0503020204020204" charset="-122"/>
                <a:cs typeface="微软雅黑" panose="020B0503020204020204" charset="-122"/>
              </a:rPr>
              <a:t>全市教</a:t>
            </a:r>
            <a:r>
              <a:rPr sz="5850" b="1" spc="20" dirty="0">
                <a:solidFill>
                  <a:srgbClr val="C70000"/>
                </a:solidFill>
                <a:latin typeface="微软雅黑" panose="020B0503020204020204" charset="-122"/>
                <a:cs typeface="微软雅黑" panose="020B0503020204020204" charset="-122"/>
              </a:rPr>
              <a:t>育</a:t>
            </a:r>
            <a:r>
              <a:rPr lang="zh-CN" sz="5850" b="1" spc="20" dirty="0">
                <a:solidFill>
                  <a:srgbClr val="C70000"/>
                </a:solidFill>
                <a:latin typeface="微软雅黑" panose="020B0503020204020204" charset="-122"/>
                <a:cs typeface="微软雅黑" panose="020B0503020204020204" charset="-122"/>
              </a:rPr>
              <a:t>大会精神</a:t>
            </a:r>
            <a:endParaRPr lang="zh-CN" sz="5850" b="1" spc="20" dirty="0">
              <a:solidFill>
                <a:srgbClr val="C70000"/>
              </a:solidFill>
              <a:latin typeface="微软雅黑" panose="020B0503020204020204" charset="-122"/>
              <a:cs typeface="微软雅黑" panose="020B0503020204020204" charset="-122"/>
            </a:endParaRPr>
          </a:p>
        </p:txBody>
      </p:sp>
      <p:sp>
        <p:nvSpPr>
          <p:cNvPr id="10" name="object 10"/>
          <p:cNvSpPr txBox="1"/>
          <p:nvPr/>
        </p:nvSpPr>
        <p:spPr>
          <a:xfrm>
            <a:off x="4749800" y="1664665"/>
            <a:ext cx="2768600" cy="848994"/>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C70000"/>
                </a:solidFill>
                <a:latin typeface="微软雅黑" panose="020B0503020204020204" charset="-122"/>
                <a:cs typeface="微软雅黑" panose="020B0503020204020204" charset="-122"/>
              </a:rPr>
              <a:t>第二部分</a:t>
            </a:r>
            <a:endParaRPr sz="5400">
              <a:latin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zh-CN" sz="3200" dirty="0"/>
              <a:t>全市教育大会精神</a:t>
            </a:r>
            <a:endParaRPr lang="zh-CN"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pic>
        <p:nvPicPr>
          <p:cNvPr id="7" name="图片 6"/>
          <p:cNvPicPr>
            <a:picLocks noChangeAspect="1"/>
          </p:cNvPicPr>
          <p:nvPr/>
        </p:nvPicPr>
        <p:blipFill>
          <a:blip r:embed="rId1"/>
          <a:stretch>
            <a:fillRect/>
          </a:stretch>
        </p:blipFill>
        <p:spPr>
          <a:xfrm>
            <a:off x="190500" y="1698625"/>
            <a:ext cx="5676900" cy="4010025"/>
          </a:xfrm>
          <a:prstGeom prst="rect">
            <a:avLst/>
          </a:prstGeom>
        </p:spPr>
      </p:pic>
      <p:sp>
        <p:nvSpPr>
          <p:cNvPr id="8" name="文本框 7"/>
          <p:cNvSpPr txBox="1"/>
          <p:nvPr/>
        </p:nvSpPr>
        <p:spPr>
          <a:xfrm>
            <a:off x="6035675" y="1376680"/>
            <a:ext cx="5806440" cy="4523105"/>
          </a:xfrm>
          <a:prstGeom prst="rect">
            <a:avLst/>
          </a:prstGeom>
          <a:noFill/>
        </p:spPr>
        <p:txBody>
          <a:bodyPr wrap="square" rtlCol="0">
            <a:spAutoFit/>
          </a:bodyPr>
          <a:p>
            <a:pPr indent="457200" algn="l" fontAlgn="auto">
              <a:lnSpc>
                <a:spcPct val="150000"/>
              </a:lnSpc>
            </a:pPr>
            <a:r>
              <a:rPr lang="zh-CN" altLang="en-US" sz="2400"/>
              <a:t>时间：</a:t>
            </a:r>
            <a:r>
              <a:rPr lang="en-US" altLang="zh-CN" sz="2400"/>
              <a:t>2024</a:t>
            </a:r>
            <a:r>
              <a:rPr lang="zh-CN" altLang="en-US" sz="2400"/>
              <a:t>年</a:t>
            </a:r>
            <a:r>
              <a:rPr lang="en-US" sz="2400"/>
              <a:t>11</a:t>
            </a:r>
            <a:r>
              <a:rPr lang="zh-CN" altLang="en-US" sz="2400"/>
              <a:t>月</a:t>
            </a:r>
            <a:r>
              <a:rPr lang="en-US" altLang="zh-CN" sz="2400"/>
              <a:t>19</a:t>
            </a:r>
            <a:r>
              <a:rPr lang="zh-CN" altLang="en-US" sz="2400"/>
              <a:t>日</a:t>
            </a:r>
            <a:endParaRPr lang="zh-CN" altLang="en-US" sz="2400"/>
          </a:p>
          <a:p>
            <a:pPr indent="457200" algn="l" fontAlgn="auto">
              <a:lnSpc>
                <a:spcPct val="150000"/>
              </a:lnSpc>
            </a:pPr>
            <a:r>
              <a:rPr lang="zh-CN" altLang="en-US" sz="2400"/>
              <a:t>地点：重庆</a:t>
            </a:r>
            <a:endParaRPr lang="zh-CN" altLang="en-US" sz="2400"/>
          </a:p>
          <a:p>
            <a:pPr indent="457200" algn="l" fontAlgn="auto">
              <a:lnSpc>
                <a:spcPct val="150000"/>
              </a:lnSpc>
            </a:pPr>
            <a:r>
              <a:rPr lang="zh-CN" altLang="en-US" sz="2400"/>
              <a:t>市委书记袁家军强调，要深入学习贯彻党的二十大和二十届三中全会精神，深化落实习近平总书记关于教育的重要论述和视察重庆重要讲话重要指示精神，全面贯彻党的教育方针，坚定不移落实立德树人根本任务</a:t>
            </a:r>
            <a:endParaRPr lang="zh-CN" altLang="en-US"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4938</Words>
  <Application>WPS 演示</Application>
  <PresentationFormat>On-screen Show (4:3)</PresentationFormat>
  <Paragraphs>337</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微软雅黑</vt:lpstr>
      <vt:lpstr>PMingLiU</vt:lpstr>
      <vt:lpstr>Times New Roman</vt:lpstr>
      <vt:lpstr>等线</vt:lpstr>
      <vt:lpstr>Times New Roman</vt:lpstr>
      <vt:lpstr>Calibri</vt:lpstr>
      <vt:lpstr>Segoe Print</vt:lpstr>
      <vt:lpstr>Arial Unicode MS</vt:lpstr>
      <vt:lpstr>Office Theme</vt:lpstr>
      <vt:lpstr>      工学院直属党支部   主题党日</vt:lpstr>
      <vt:lpstr>目</vt:lpstr>
      <vt:lpstr>PowerPoint 演示文稿</vt:lpstr>
      <vt:lpstr>全国教育大会精神</vt:lpstr>
      <vt:lpstr>全国教育大会精神</vt:lpstr>
      <vt:lpstr>全国教育大会精神</vt:lpstr>
      <vt:lpstr>全国教育大会精神</vt:lpstr>
      <vt:lpstr>PowerPoint 演示文稿</vt:lpstr>
      <vt:lpstr>全市教育大会精神</vt:lpstr>
      <vt:lpstr>全市教育大会精神</vt:lpstr>
      <vt:lpstr>全市教育大会精神</vt:lpstr>
      <vt:lpstr>PowerPoint 演示文稿</vt:lpstr>
      <vt:lpstr>“新双高”建设要点</vt:lpstr>
      <vt:lpstr>“新双高”建设要点</vt:lpstr>
      <vt:lpstr>“新双高”建设要点</vt:lpstr>
      <vt:lpstr>“新双高”建设要点</vt:lpstr>
      <vt:lpstr>“新双高”建设要点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四川轻化工大学机械工程学院 党建工作培训</dc:title>
  <dc:creator/>
  <cp:lastModifiedBy>Fair</cp:lastModifiedBy>
  <cp:revision>7</cp:revision>
  <dcterms:created xsi:type="dcterms:W3CDTF">2024-11-28T11:02:00Z</dcterms:created>
  <dcterms:modified xsi:type="dcterms:W3CDTF">2024-12-30T07:47:30Z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2021-10-27T00:00:00Z</vt:filetime>
  </property>
  <property fmtid="{D5CDD505-2E9C-101B-9397-08002B2CF9AE}" pid="3" name="LastSaved">
    <vt:filetime>2024-11-28T00:00:00Z</vt:filetime>
  </property>
  <property fmtid="{D5CDD505-2E9C-101B-9397-08002B2CF9AE}" pid="4" name="KSOProductBuildVer">
    <vt:lpwstr>2052-11.8.2.8053</vt:lpwstr>
  </property>
</Properties>
</file>