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65" r:id="rId4"/>
    <p:sldId id="266" r:id="rId5"/>
    <p:sldId id="263" r:id="rId6"/>
    <p:sldId id="415" r:id="rId7"/>
    <p:sldId id="314" r:id="rId8"/>
    <p:sldId id="315" r:id="rId10"/>
    <p:sldId id="331" r:id="rId11"/>
    <p:sldId id="332" r:id="rId12"/>
    <p:sldId id="416" r:id="rId13"/>
    <p:sldId id="417" r:id="rId14"/>
    <p:sldId id="348" r:id="rId15"/>
    <p:sldId id="364" r:id="rId16"/>
    <p:sldId id="459" r:id="rId17"/>
    <p:sldId id="460" r:id="rId18"/>
    <p:sldId id="461" r:id="rId19"/>
    <p:sldId id="365" r:id="rId20"/>
    <p:sldId id="305" r:id="rId21"/>
    <p:sldId id="306" r:id="rId22"/>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6" userDrawn="1">
          <p15:clr>
            <a:srgbClr val="A4A3A4"/>
          </p15:clr>
        </p15:guide>
        <p15:guide id="2" pos="22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DZZ-10" initials="X"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06"/>
        <p:guide pos="225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四个现代化</a:t>
            </a:r>
            <a:r>
              <a:rPr lang="en-US" altLang="zh-CN"/>
              <a:t>“ </a:t>
            </a:r>
            <a:r>
              <a:rPr lang="zh-CN" altLang="en-US"/>
              <a:t>对此，实现现代化也就成为了中华人民为之奋斗的目标。</a:t>
            </a:r>
            <a:endParaRPr lang="zh-CN" altLang="en-US"/>
          </a:p>
          <a:p>
            <a:r>
              <a:rPr lang="zh-CN" altLang="en-US"/>
              <a:t>在过去，改革的历史和经验表明：我们改革是强大的动力，改革使得我们各方面的制度不断的完善，所以我们的新征程上，更要通过进一步的.......</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习总书记的这段话，就给我们明确了怎么来围绕这个主题来推进改革，鲜明的问题意识、鲜明的问题导向、这个问题就聚焦在思想观念和体制机制。所以说，我们更要深入领会进一步全面深化改革主题是推进中国式现代化。</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显著的进步：但同时，大家也感受到了国际国内的险峻形势是纷繁复杂的。尤其是国内环境，日益复杂，百年变局，日益演化。而国内的就业压力、经济社会发展的压力突出。</a:t>
            </a:r>
            <a:endParaRPr lang="zh-CN" altLang="en-US"/>
          </a:p>
          <a:p>
            <a:r>
              <a:rPr lang="zh-CN" altLang="en-US"/>
              <a:t>重大变化：比如人工智能、AI让老年人如何应对，如何得到适应，必然依靠改革、推进改革。老百姓的需求多元化、多样多变化。</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显著的进步：但同时，大家也感受到了国际国内的险峻形势是纷繁复杂的。尤其是国内环境，日益复杂，百年变局，日益演化。而国内的就业压力、经济社会发展的压力突出。</a:t>
            </a:r>
            <a:endParaRPr lang="zh-CN" altLang="en-US"/>
          </a:p>
          <a:p>
            <a:r>
              <a:rPr lang="zh-CN" altLang="en-US"/>
              <a:t>重大变化：比如人工智能、AI让老年人如何应对，如何得到适应，必然依靠改革、推进改革。老百姓的需求多元化、多样多变化。</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新论断：是有一定的历史条件、现实条件、主观条件的，是对过去我们党领导改革，提出了一些思想的继承和发展。过去的几十年，我们有宝贵的经验，那就是改革开放。</a:t>
            </a:r>
            <a:endParaRPr lang="zh-CN" altLang="en-US"/>
          </a:p>
          <a:p>
            <a:r>
              <a:rPr lang="en-US" altLang="zh-CN"/>
              <a:t>1.</a:t>
            </a:r>
            <a:r>
              <a:rPr lang="zh-CN" altLang="en-US"/>
              <a:t>改革开放：1978年，党的历史性决策，是在党的十一届三中全会上。所以说，党的十一届三中全会是划时代的。自此，我们进入了改革开放的新时期，如果再想想，我们知道，78年底79年初，我们基本上就形成了治国理政的大框架：“一个中心”“两个基本点”78年底开了十一届三中全会，不仅做出了改革开放的历史性决策，还作出了把党的工作中心转移到现代化社会主义上来的伟大决策。“一个中心，一个基本点”过了三个月，79年3月，邓小平发表了基本原则的重要讲话。</a:t>
            </a:r>
            <a:endParaRPr lang="zh-CN" altLang="en-US"/>
          </a:p>
          <a:p>
            <a:r>
              <a:rPr lang="zh-CN" altLang="en-US"/>
              <a:t>四个多月的大政策，影响了中国经济发展四十多年。</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学习，大家深刻认识到全面深化改革的重要性和紧迫性，增强了改革创新的责任感和使命感。在全面深化改革的过程中，必须始终坚持党的领导，充分发挥党总揽全局、协调各方的领导核心作用。同时，要坚定不移走中国特色社会主义道路，确保改革开放沿着正确方向前进。这是新时代全面深化改革的根本政治保证和正确方向。此外，还要加强宣传引导，营造良好的改革氛围，推动学院全面深化改革工作不断取得新的成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1501" y="1909394"/>
            <a:ext cx="1888997" cy="574675"/>
          </a:xfrm>
          <a:prstGeom prst="rect">
            <a:avLst/>
          </a:prstGeom>
        </p:spPr>
        <p:txBody>
          <a:bodyPr wrap="square" lIns="0" tIns="0" rIns="0" bIns="0">
            <a:spAutoFit/>
          </a:bodyPr>
          <a:lstStyle>
            <a:lvl1pPr>
              <a:defRPr sz="36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9047988" y="4052315"/>
            <a:ext cx="3137916" cy="2802636"/>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541781" y="1988057"/>
            <a:ext cx="4963795" cy="367474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44196" y="5064250"/>
            <a:ext cx="12147803" cy="1746504"/>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6095" y="3047"/>
            <a:ext cx="5897880" cy="2563367"/>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6095" y="5446775"/>
            <a:ext cx="12179808" cy="1408176"/>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6095" y="0"/>
            <a:ext cx="3614928" cy="1781555"/>
          </a:xfrm>
          <a:prstGeom prst="rect">
            <a:avLst/>
          </a:prstGeom>
          <a:blipFill>
            <a:blip r:embed="rId6" cstate="print"/>
            <a:stretch>
              <a:fillRect/>
            </a:stretch>
          </a:blipFill>
        </p:spPr>
        <p:txBody>
          <a:bodyPr wrap="square" lIns="0" tIns="0" rIns="0" bIns="0" rtlCol="0"/>
          <a:lstStyle/>
          <a:p/>
        </p:txBody>
      </p:sp>
      <p:sp>
        <p:nvSpPr>
          <p:cNvPr id="21" name="bk object 21"/>
          <p:cNvSpPr/>
          <p:nvPr/>
        </p:nvSpPr>
        <p:spPr>
          <a:xfrm>
            <a:off x="8014716" y="3095242"/>
            <a:ext cx="4177283" cy="3759708"/>
          </a:xfrm>
          <a:prstGeom prst="rect">
            <a:avLst/>
          </a:prstGeom>
          <a:blipFill>
            <a:blip r:embed="rId7" cstate="print"/>
            <a:stretch>
              <a:fillRect/>
            </a:stretch>
          </a:blipFill>
        </p:spPr>
        <p:txBody>
          <a:bodyPr wrap="square" lIns="0" tIns="0" rIns="0" bIns="0" rtlCol="0"/>
          <a:lstStyle/>
          <a:p/>
        </p:txBody>
      </p:sp>
      <p:sp>
        <p:nvSpPr>
          <p:cNvPr id="22" name="bk object 22"/>
          <p:cNvSpPr/>
          <p:nvPr/>
        </p:nvSpPr>
        <p:spPr>
          <a:xfrm>
            <a:off x="0" y="4101083"/>
            <a:ext cx="2639568" cy="2756914"/>
          </a:xfrm>
          <a:prstGeom prst="rect">
            <a:avLst/>
          </a:prstGeom>
          <a:blipFill>
            <a:blip r:embed="rId8" cstate="print"/>
            <a:stretch>
              <a:fillRect/>
            </a:stretch>
          </a:blipFill>
        </p:spPr>
        <p:txBody>
          <a:bodyPr wrap="square" lIns="0" tIns="0" rIns="0" bIns="0" rtlCol="0"/>
          <a:lstStyle/>
          <a:p/>
        </p:txBody>
      </p:sp>
      <p:sp>
        <p:nvSpPr>
          <p:cNvPr id="23" name="bk object 23"/>
          <p:cNvSpPr/>
          <p:nvPr/>
        </p:nvSpPr>
        <p:spPr>
          <a:xfrm>
            <a:off x="9165335" y="1091183"/>
            <a:ext cx="1440179" cy="996696"/>
          </a:xfrm>
          <a:prstGeom prst="rect">
            <a:avLst/>
          </a:prstGeom>
          <a:blipFill>
            <a:blip r:embed="rId9"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342087" y="261873"/>
            <a:ext cx="1244600" cy="391159"/>
          </a:xfrm>
          <a:prstGeom prst="rect">
            <a:avLst/>
          </a:prstGeom>
        </p:spPr>
        <p:txBody>
          <a:bodyPr wrap="square" lIns="0" tIns="0" rIns="0" bIns="0">
            <a:spAutoFit/>
          </a:bodyPr>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934288" y="1372219"/>
            <a:ext cx="10323423" cy="3489325"/>
          </a:xfrm>
          <a:prstGeom prst="rect">
            <a:avLst/>
          </a:prstGeom>
        </p:spPr>
        <p:txBody>
          <a:bodyPr wrap="square" lIns="0" tIns="0" rIns="0" bIns="0">
            <a:spAutoFit/>
          </a:bodyPr>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tags" Target="../tags/tag4.xml"/><Relationship Id="rId2" Type="http://schemas.microsoft.com/office/2007/relationships/media" Target="../media/media1.mp4"/><Relationship Id="rId1" Type="http://schemas.openxmlformats.org/officeDocument/2006/relationships/video" Target="../media/media1.mp4"/></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68910" y="131445"/>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68910" y="131445"/>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010650" y="4168140"/>
            <a:ext cx="3181350" cy="268986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876165"/>
            <a:ext cx="2036445" cy="198183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5340096" y="265175"/>
            <a:ext cx="1645920" cy="1645920"/>
          </a:xfrm>
          <a:custGeom>
            <a:avLst/>
            <a:gdLst/>
            <a:ahLst/>
            <a:cxnLst/>
            <a:rect l="l" t="t" r="r" b="b"/>
            <a:pathLst>
              <a:path w="1645920" h="1645920">
                <a:moveTo>
                  <a:pt x="1033399" y="1321435"/>
                </a:moveTo>
                <a:lnTo>
                  <a:pt x="1023746" y="1325499"/>
                </a:lnTo>
                <a:lnTo>
                  <a:pt x="1133220" y="1591818"/>
                </a:lnTo>
                <a:lnTo>
                  <a:pt x="1142873" y="1587881"/>
                </a:lnTo>
                <a:lnTo>
                  <a:pt x="1033399" y="1321435"/>
                </a:lnTo>
                <a:close/>
              </a:path>
              <a:path w="1645920" h="1645920">
                <a:moveTo>
                  <a:pt x="1155445" y="1250188"/>
                </a:moveTo>
                <a:lnTo>
                  <a:pt x="1151381" y="1253616"/>
                </a:lnTo>
                <a:lnTo>
                  <a:pt x="1147190" y="1256538"/>
                </a:lnTo>
                <a:lnTo>
                  <a:pt x="1321688" y="1485264"/>
                </a:lnTo>
                <a:lnTo>
                  <a:pt x="1329944" y="1478914"/>
                </a:lnTo>
                <a:lnTo>
                  <a:pt x="1155445" y="1250188"/>
                </a:lnTo>
                <a:close/>
              </a:path>
              <a:path w="1645920" h="1645920">
                <a:moveTo>
                  <a:pt x="1097914" y="1288796"/>
                </a:moveTo>
                <a:lnTo>
                  <a:pt x="1089025" y="1294257"/>
                </a:lnTo>
                <a:lnTo>
                  <a:pt x="1186942" y="1463802"/>
                </a:lnTo>
                <a:lnTo>
                  <a:pt x="1195831" y="1458340"/>
                </a:lnTo>
                <a:lnTo>
                  <a:pt x="1097914" y="1288796"/>
                </a:lnTo>
                <a:close/>
              </a:path>
              <a:path w="1645920" h="1645920">
                <a:moveTo>
                  <a:pt x="1209421" y="1202054"/>
                </a:moveTo>
                <a:lnTo>
                  <a:pt x="1206880" y="1205102"/>
                </a:lnTo>
                <a:lnTo>
                  <a:pt x="1202181" y="1209548"/>
                </a:lnTo>
                <a:lnTo>
                  <a:pt x="1340484" y="1347851"/>
                </a:lnTo>
                <a:lnTo>
                  <a:pt x="1344422" y="1344422"/>
                </a:lnTo>
                <a:lnTo>
                  <a:pt x="1347851" y="1340485"/>
                </a:lnTo>
                <a:lnTo>
                  <a:pt x="1209421" y="1202054"/>
                </a:lnTo>
                <a:close/>
              </a:path>
              <a:path w="1645920" h="1645920">
                <a:moveTo>
                  <a:pt x="1254505" y="1149477"/>
                </a:moveTo>
                <a:lnTo>
                  <a:pt x="1248028" y="1157732"/>
                </a:lnTo>
                <a:lnTo>
                  <a:pt x="1476121" y="1333627"/>
                </a:lnTo>
                <a:lnTo>
                  <a:pt x="1482471" y="1325372"/>
                </a:lnTo>
                <a:lnTo>
                  <a:pt x="1254505" y="1149477"/>
                </a:lnTo>
                <a:close/>
              </a:path>
              <a:path w="1645920" h="1645920">
                <a:moveTo>
                  <a:pt x="1292605" y="1088009"/>
                </a:moveTo>
                <a:lnTo>
                  <a:pt x="1287652" y="1097279"/>
                </a:lnTo>
                <a:lnTo>
                  <a:pt x="1458340" y="1195832"/>
                </a:lnTo>
                <a:lnTo>
                  <a:pt x="1463802" y="1186941"/>
                </a:lnTo>
                <a:lnTo>
                  <a:pt x="1292605" y="1088009"/>
                </a:lnTo>
                <a:close/>
              </a:path>
              <a:path w="1645920" h="1645920">
                <a:moveTo>
                  <a:pt x="1322831" y="1026033"/>
                </a:moveTo>
                <a:lnTo>
                  <a:pt x="1318513" y="1035558"/>
                </a:lnTo>
                <a:lnTo>
                  <a:pt x="1585976" y="1147190"/>
                </a:lnTo>
                <a:lnTo>
                  <a:pt x="1590039" y="1137539"/>
                </a:lnTo>
                <a:lnTo>
                  <a:pt x="1322831" y="1026033"/>
                </a:lnTo>
                <a:close/>
              </a:path>
              <a:path w="1645920" h="1645920">
                <a:moveTo>
                  <a:pt x="968120" y="1344422"/>
                </a:moveTo>
                <a:lnTo>
                  <a:pt x="957961" y="1346962"/>
                </a:lnTo>
                <a:lnTo>
                  <a:pt x="1008633" y="1535938"/>
                </a:lnTo>
                <a:lnTo>
                  <a:pt x="1018666" y="1533271"/>
                </a:lnTo>
                <a:lnTo>
                  <a:pt x="968120" y="1344422"/>
                </a:lnTo>
                <a:close/>
              </a:path>
              <a:path w="1645920" h="1645920">
                <a:moveTo>
                  <a:pt x="897001" y="1357122"/>
                </a:moveTo>
                <a:lnTo>
                  <a:pt x="886713" y="1358646"/>
                </a:lnTo>
                <a:lnTo>
                  <a:pt x="923670" y="1645920"/>
                </a:lnTo>
                <a:lnTo>
                  <a:pt x="933957" y="1644523"/>
                </a:lnTo>
                <a:lnTo>
                  <a:pt x="897001" y="1357122"/>
                </a:lnTo>
                <a:close/>
              </a:path>
              <a:path w="1645920" h="1645920">
                <a:moveTo>
                  <a:pt x="828166" y="1364234"/>
                </a:moveTo>
                <a:lnTo>
                  <a:pt x="817752" y="1364614"/>
                </a:lnTo>
                <a:lnTo>
                  <a:pt x="817752" y="1560068"/>
                </a:lnTo>
                <a:lnTo>
                  <a:pt x="822959" y="1560322"/>
                </a:lnTo>
                <a:lnTo>
                  <a:pt x="828166" y="1560068"/>
                </a:lnTo>
                <a:lnTo>
                  <a:pt x="828166" y="1364234"/>
                </a:lnTo>
                <a:close/>
              </a:path>
              <a:path w="1645920" h="1645920">
                <a:moveTo>
                  <a:pt x="1345692" y="957579"/>
                </a:moveTo>
                <a:lnTo>
                  <a:pt x="1342644" y="967613"/>
                </a:lnTo>
                <a:lnTo>
                  <a:pt x="1533271" y="1018666"/>
                </a:lnTo>
                <a:lnTo>
                  <a:pt x="1535937" y="1008634"/>
                </a:lnTo>
                <a:lnTo>
                  <a:pt x="1345692" y="957579"/>
                </a:lnTo>
                <a:close/>
              </a:path>
              <a:path w="1645920" h="1645920">
                <a:moveTo>
                  <a:pt x="745616" y="1358519"/>
                </a:moveTo>
                <a:lnTo>
                  <a:pt x="707263" y="1643888"/>
                </a:lnTo>
                <a:lnTo>
                  <a:pt x="717550" y="1645285"/>
                </a:lnTo>
                <a:lnTo>
                  <a:pt x="756030" y="1359915"/>
                </a:lnTo>
                <a:lnTo>
                  <a:pt x="750696" y="1359789"/>
                </a:lnTo>
                <a:lnTo>
                  <a:pt x="745616" y="1358519"/>
                </a:lnTo>
                <a:close/>
              </a:path>
              <a:path w="1645920" h="1645920">
                <a:moveTo>
                  <a:pt x="1359915" y="889888"/>
                </a:moveTo>
                <a:lnTo>
                  <a:pt x="1359788" y="895223"/>
                </a:lnTo>
                <a:lnTo>
                  <a:pt x="1358519" y="900302"/>
                </a:lnTo>
                <a:lnTo>
                  <a:pt x="1643887" y="938657"/>
                </a:lnTo>
                <a:lnTo>
                  <a:pt x="1645284" y="928370"/>
                </a:lnTo>
                <a:lnTo>
                  <a:pt x="1359915" y="889888"/>
                </a:lnTo>
                <a:close/>
              </a:path>
              <a:path w="1645920" h="1645920">
                <a:moveTo>
                  <a:pt x="678306" y="1342644"/>
                </a:moveTo>
                <a:lnTo>
                  <a:pt x="627252" y="1533271"/>
                </a:lnTo>
                <a:lnTo>
                  <a:pt x="637286" y="1535938"/>
                </a:lnTo>
                <a:lnTo>
                  <a:pt x="688339" y="1345691"/>
                </a:lnTo>
                <a:lnTo>
                  <a:pt x="678306" y="1342644"/>
                </a:lnTo>
                <a:close/>
              </a:path>
              <a:path w="1645920" h="1645920">
                <a:moveTo>
                  <a:pt x="1560068" y="817752"/>
                </a:moveTo>
                <a:lnTo>
                  <a:pt x="1364233" y="817752"/>
                </a:lnTo>
                <a:lnTo>
                  <a:pt x="1364614" y="828166"/>
                </a:lnTo>
                <a:lnTo>
                  <a:pt x="1560068" y="828166"/>
                </a:lnTo>
                <a:lnTo>
                  <a:pt x="1560322" y="822960"/>
                </a:lnTo>
                <a:lnTo>
                  <a:pt x="1560068" y="817752"/>
                </a:lnTo>
                <a:close/>
              </a:path>
              <a:path w="1645920" h="1645920">
                <a:moveTo>
                  <a:pt x="1644523" y="711962"/>
                </a:moveTo>
                <a:lnTo>
                  <a:pt x="1357122" y="748919"/>
                </a:lnTo>
                <a:lnTo>
                  <a:pt x="1358646" y="759206"/>
                </a:lnTo>
                <a:lnTo>
                  <a:pt x="1645920" y="722249"/>
                </a:lnTo>
                <a:lnTo>
                  <a:pt x="1644523" y="711962"/>
                </a:lnTo>
                <a:close/>
              </a:path>
              <a:path w="1645920" h="1645920">
                <a:moveTo>
                  <a:pt x="610362" y="1318514"/>
                </a:moveTo>
                <a:lnTo>
                  <a:pt x="498728" y="1585976"/>
                </a:lnTo>
                <a:lnTo>
                  <a:pt x="508380" y="1590039"/>
                </a:lnTo>
                <a:lnTo>
                  <a:pt x="619887" y="1322832"/>
                </a:lnTo>
                <a:lnTo>
                  <a:pt x="610362" y="1318514"/>
                </a:lnTo>
                <a:close/>
              </a:path>
              <a:path w="1645920" h="1645920">
                <a:moveTo>
                  <a:pt x="488188" y="1248028"/>
                </a:moveTo>
                <a:lnTo>
                  <a:pt x="312292" y="1476121"/>
                </a:lnTo>
                <a:lnTo>
                  <a:pt x="320548" y="1482471"/>
                </a:lnTo>
                <a:lnTo>
                  <a:pt x="496442" y="1254506"/>
                </a:lnTo>
                <a:lnTo>
                  <a:pt x="488188" y="1248028"/>
                </a:lnTo>
                <a:close/>
              </a:path>
              <a:path w="1645920" h="1645920">
                <a:moveTo>
                  <a:pt x="548639" y="1287652"/>
                </a:moveTo>
                <a:lnTo>
                  <a:pt x="450088" y="1458340"/>
                </a:lnTo>
                <a:lnTo>
                  <a:pt x="458977" y="1463802"/>
                </a:lnTo>
                <a:lnTo>
                  <a:pt x="557911" y="1292606"/>
                </a:lnTo>
                <a:lnTo>
                  <a:pt x="548639" y="1287652"/>
                </a:lnTo>
                <a:close/>
              </a:path>
              <a:path w="1645920" h="1645920">
                <a:moveTo>
                  <a:pt x="436371" y="1202182"/>
                </a:moveTo>
                <a:lnTo>
                  <a:pt x="298068" y="1340485"/>
                </a:lnTo>
                <a:lnTo>
                  <a:pt x="301498" y="1344422"/>
                </a:lnTo>
                <a:lnTo>
                  <a:pt x="305434" y="1347851"/>
                </a:lnTo>
                <a:lnTo>
                  <a:pt x="443864" y="1209421"/>
                </a:lnTo>
                <a:lnTo>
                  <a:pt x="440816" y="1206881"/>
                </a:lnTo>
                <a:lnTo>
                  <a:pt x="436371" y="1202182"/>
                </a:lnTo>
                <a:close/>
              </a:path>
              <a:path w="1645920" h="1645920">
                <a:moveTo>
                  <a:pt x="389381" y="1147190"/>
                </a:moveTo>
                <a:lnTo>
                  <a:pt x="160654" y="1321689"/>
                </a:lnTo>
                <a:lnTo>
                  <a:pt x="167004" y="1329944"/>
                </a:lnTo>
                <a:lnTo>
                  <a:pt x="395731" y="1155446"/>
                </a:lnTo>
                <a:lnTo>
                  <a:pt x="392302" y="1151382"/>
                </a:lnTo>
                <a:lnTo>
                  <a:pt x="389381" y="1147190"/>
                </a:lnTo>
                <a:close/>
              </a:path>
              <a:path w="1645920" h="1645920">
                <a:moveTo>
                  <a:pt x="351663" y="1089025"/>
                </a:moveTo>
                <a:lnTo>
                  <a:pt x="182117" y="1186941"/>
                </a:lnTo>
                <a:lnTo>
                  <a:pt x="187578" y="1195832"/>
                </a:lnTo>
                <a:lnTo>
                  <a:pt x="357124" y="1097914"/>
                </a:lnTo>
                <a:lnTo>
                  <a:pt x="351663" y="1089025"/>
                </a:lnTo>
                <a:close/>
              </a:path>
              <a:path w="1645920" h="1645920">
                <a:moveTo>
                  <a:pt x="320420" y="1023747"/>
                </a:moveTo>
                <a:lnTo>
                  <a:pt x="54101" y="1133221"/>
                </a:lnTo>
                <a:lnTo>
                  <a:pt x="58038" y="1142873"/>
                </a:lnTo>
                <a:lnTo>
                  <a:pt x="324484" y="1033399"/>
                </a:lnTo>
                <a:lnTo>
                  <a:pt x="320420" y="1023747"/>
                </a:lnTo>
                <a:close/>
              </a:path>
              <a:path w="1645920" h="1645920">
                <a:moveTo>
                  <a:pt x="1533271" y="627252"/>
                </a:moveTo>
                <a:lnTo>
                  <a:pt x="1344422" y="677799"/>
                </a:lnTo>
                <a:lnTo>
                  <a:pt x="1346961" y="687959"/>
                </a:lnTo>
                <a:lnTo>
                  <a:pt x="1535937" y="637286"/>
                </a:lnTo>
                <a:lnTo>
                  <a:pt x="1533271" y="627252"/>
                </a:lnTo>
                <a:close/>
              </a:path>
              <a:path w="1645920" h="1645920">
                <a:moveTo>
                  <a:pt x="1587880" y="503047"/>
                </a:moveTo>
                <a:lnTo>
                  <a:pt x="1321434" y="612521"/>
                </a:lnTo>
                <a:lnTo>
                  <a:pt x="1325499" y="622173"/>
                </a:lnTo>
                <a:lnTo>
                  <a:pt x="1591818" y="512699"/>
                </a:lnTo>
                <a:lnTo>
                  <a:pt x="1587880" y="503047"/>
                </a:lnTo>
                <a:close/>
              </a:path>
              <a:path w="1645920" h="1645920">
                <a:moveTo>
                  <a:pt x="1458340" y="450088"/>
                </a:moveTo>
                <a:lnTo>
                  <a:pt x="1288796" y="548004"/>
                </a:lnTo>
                <a:lnTo>
                  <a:pt x="1294256" y="556895"/>
                </a:lnTo>
                <a:lnTo>
                  <a:pt x="1463802" y="458977"/>
                </a:lnTo>
                <a:lnTo>
                  <a:pt x="1458340" y="450088"/>
                </a:lnTo>
                <a:close/>
              </a:path>
              <a:path w="1645920" h="1645920">
                <a:moveTo>
                  <a:pt x="1478914" y="315975"/>
                </a:moveTo>
                <a:lnTo>
                  <a:pt x="1250187" y="490474"/>
                </a:lnTo>
                <a:lnTo>
                  <a:pt x="1253617" y="494411"/>
                </a:lnTo>
                <a:lnTo>
                  <a:pt x="1256537" y="498728"/>
                </a:lnTo>
                <a:lnTo>
                  <a:pt x="1485264" y="324231"/>
                </a:lnTo>
                <a:lnTo>
                  <a:pt x="1478914" y="315975"/>
                </a:lnTo>
                <a:close/>
              </a:path>
              <a:path w="1645920" h="1645920">
                <a:moveTo>
                  <a:pt x="1340484" y="298069"/>
                </a:moveTo>
                <a:lnTo>
                  <a:pt x="1202054" y="436499"/>
                </a:lnTo>
                <a:lnTo>
                  <a:pt x="1205102" y="439038"/>
                </a:lnTo>
                <a:lnTo>
                  <a:pt x="1209548" y="443738"/>
                </a:lnTo>
                <a:lnTo>
                  <a:pt x="1347851" y="305435"/>
                </a:lnTo>
                <a:lnTo>
                  <a:pt x="1344422" y="301498"/>
                </a:lnTo>
                <a:lnTo>
                  <a:pt x="1340484" y="298069"/>
                </a:lnTo>
                <a:close/>
              </a:path>
              <a:path w="1645920" h="1645920">
                <a:moveTo>
                  <a:pt x="1325372" y="163449"/>
                </a:moveTo>
                <a:lnTo>
                  <a:pt x="1149477" y="391413"/>
                </a:lnTo>
                <a:lnTo>
                  <a:pt x="1157731" y="397890"/>
                </a:lnTo>
                <a:lnTo>
                  <a:pt x="1333627" y="169799"/>
                </a:lnTo>
                <a:lnTo>
                  <a:pt x="1325372" y="163449"/>
                </a:lnTo>
                <a:close/>
              </a:path>
              <a:path w="1645920" h="1645920">
                <a:moveTo>
                  <a:pt x="1186942" y="182118"/>
                </a:moveTo>
                <a:lnTo>
                  <a:pt x="1088008" y="353313"/>
                </a:lnTo>
                <a:lnTo>
                  <a:pt x="1097279" y="358266"/>
                </a:lnTo>
                <a:lnTo>
                  <a:pt x="1195831" y="187578"/>
                </a:lnTo>
                <a:lnTo>
                  <a:pt x="1186942" y="182118"/>
                </a:lnTo>
                <a:close/>
              </a:path>
              <a:path w="1645920" h="1645920">
                <a:moveTo>
                  <a:pt x="1137539" y="55879"/>
                </a:moveTo>
                <a:lnTo>
                  <a:pt x="1026032" y="323088"/>
                </a:lnTo>
                <a:lnTo>
                  <a:pt x="1035557" y="327406"/>
                </a:lnTo>
                <a:lnTo>
                  <a:pt x="1147190" y="59944"/>
                </a:lnTo>
                <a:lnTo>
                  <a:pt x="1137539" y="55879"/>
                </a:lnTo>
                <a:close/>
              </a:path>
              <a:path w="1645920" h="1645920">
                <a:moveTo>
                  <a:pt x="298957" y="957961"/>
                </a:moveTo>
                <a:lnTo>
                  <a:pt x="109981" y="1008634"/>
                </a:lnTo>
                <a:lnTo>
                  <a:pt x="112649" y="1018666"/>
                </a:lnTo>
                <a:lnTo>
                  <a:pt x="301498" y="968121"/>
                </a:lnTo>
                <a:lnTo>
                  <a:pt x="298957" y="957961"/>
                </a:lnTo>
                <a:close/>
              </a:path>
              <a:path w="1645920" h="1645920">
                <a:moveTo>
                  <a:pt x="287274" y="886713"/>
                </a:moveTo>
                <a:lnTo>
                  <a:pt x="0" y="923671"/>
                </a:lnTo>
                <a:lnTo>
                  <a:pt x="1396" y="933958"/>
                </a:lnTo>
                <a:lnTo>
                  <a:pt x="288798" y="897001"/>
                </a:lnTo>
                <a:lnTo>
                  <a:pt x="287274" y="886713"/>
                </a:lnTo>
                <a:close/>
              </a:path>
              <a:path w="1645920" h="1645920">
                <a:moveTo>
                  <a:pt x="281304" y="817752"/>
                </a:moveTo>
                <a:lnTo>
                  <a:pt x="85851" y="817752"/>
                </a:lnTo>
                <a:lnTo>
                  <a:pt x="85598" y="822960"/>
                </a:lnTo>
                <a:lnTo>
                  <a:pt x="85851" y="828166"/>
                </a:lnTo>
                <a:lnTo>
                  <a:pt x="281686" y="828166"/>
                </a:lnTo>
                <a:lnTo>
                  <a:pt x="281304" y="817752"/>
                </a:lnTo>
                <a:close/>
              </a:path>
              <a:path w="1645920" h="1645920">
                <a:moveTo>
                  <a:pt x="1008633" y="109982"/>
                </a:moveTo>
                <a:lnTo>
                  <a:pt x="957579" y="300227"/>
                </a:lnTo>
                <a:lnTo>
                  <a:pt x="967613" y="303275"/>
                </a:lnTo>
                <a:lnTo>
                  <a:pt x="1018666" y="112649"/>
                </a:lnTo>
                <a:lnTo>
                  <a:pt x="1008633" y="109982"/>
                </a:lnTo>
                <a:close/>
              </a:path>
              <a:path w="1645920" h="1645920">
                <a:moveTo>
                  <a:pt x="112649" y="627252"/>
                </a:moveTo>
                <a:lnTo>
                  <a:pt x="109981" y="637286"/>
                </a:lnTo>
                <a:lnTo>
                  <a:pt x="300227" y="688339"/>
                </a:lnTo>
                <a:lnTo>
                  <a:pt x="303275" y="678307"/>
                </a:lnTo>
                <a:lnTo>
                  <a:pt x="112649" y="627252"/>
                </a:lnTo>
                <a:close/>
              </a:path>
              <a:path w="1645920" h="1645920">
                <a:moveTo>
                  <a:pt x="822959" y="85598"/>
                </a:moveTo>
                <a:lnTo>
                  <a:pt x="817752" y="85851"/>
                </a:lnTo>
                <a:lnTo>
                  <a:pt x="817752" y="281686"/>
                </a:lnTo>
                <a:lnTo>
                  <a:pt x="828166" y="281304"/>
                </a:lnTo>
                <a:lnTo>
                  <a:pt x="828166" y="85851"/>
                </a:lnTo>
                <a:lnTo>
                  <a:pt x="822959" y="85598"/>
                </a:lnTo>
                <a:close/>
              </a:path>
              <a:path w="1645920" h="1645920">
                <a:moveTo>
                  <a:pt x="928369" y="634"/>
                </a:moveTo>
                <a:lnTo>
                  <a:pt x="889888" y="286003"/>
                </a:lnTo>
                <a:lnTo>
                  <a:pt x="895223" y="286131"/>
                </a:lnTo>
                <a:lnTo>
                  <a:pt x="900302" y="287400"/>
                </a:lnTo>
                <a:lnTo>
                  <a:pt x="938656" y="2031"/>
                </a:lnTo>
                <a:lnTo>
                  <a:pt x="928369" y="634"/>
                </a:lnTo>
                <a:close/>
              </a:path>
              <a:path w="1645920" h="1645920">
                <a:moveTo>
                  <a:pt x="2031" y="707263"/>
                </a:moveTo>
                <a:lnTo>
                  <a:pt x="634" y="717550"/>
                </a:lnTo>
                <a:lnTo>
                  <a:pt x="286003" y="756031"/>
                </a:lnTo>
                <a:lnTo>
                  <a:pt x="286130" y="750697"/>
                </a:lnTo>
                <a:lnTo>
                  <a:pt x="287400" y="745616"/>
                </a:lnTo>
                <a:lnTo>
                  <a:pt x="2031" y="707263"/>
                </a:lnTo>
                <a:close/>
              </a:path>
              <a:path w="1645920" h="1645920">
                <a:moveTo>
                  <a:pt x="59943" y="498728"/>
                </a:moveTo>
                <a:lnTo>
                  <a:pt x="55879" y="508381"/>
                </a:lnTo>
                <a:lnTo>
                  <a:pt x="323088" y="619887"/>
                </a:lnTo>
                <a:lnTo>
                  <a:pt x="327405" y="610362"/>
                </a:lnTo>
                <a:lnTo>
                  <a:pt x="59943" y="498728"/>
                </a:lnTo>
                <a:close/>
              </a:path>
              <a:path w="1645920" h="1645920">
                <a:moveTo>
                  <a:pt x="187578" y="450088"/>
                </a:moveTo>
                <a:lnTo>
                  <a:pt x="182117" y="458977"/>
                </a:lnTo>
                <a:lnTo>
                  <a:pt x="353313" y="557911"/>
                </a:lnTo>
                <a:lnTo>
                  <a:pt x="358266" y="548639"/>
                </a:lnTo>
                <a:lnTo>
                  <a:pt x="187578" y="450088"/>
                </a:lnTo>
                <a:close/>
              </a:path>
              <a:path w="1645920" h="1645920">
                <a:moveTo>
                  <a:pt x="169799" y="312293"/>
                </a:moveTo>
                <a:lnTo>
                  <a:pt x="166624" y="316357"/>
                </a:lnTo>
                <a:lnTo>
                  <a:pt x="163449" y="320548"/>
                </a:lnTo>
                <a:lnTo>
                  <a:pt x="391413" y="496443"/>
                </a:lnTo>
                <a:lnTo>
                  <a:pt x="397890" y="488188"/>
                </a:lnTo>
                <a:lnTo>
                  <a:pt x="169799" y="312293"/>
                </a:lnTo>
                <a:close/>
              </a:path>
              <a:path w="1645920" h="1645920">
                <a:moveTo>
                  <a:pt x="305434" y="298069"/>
                </a:moveTo>
                <a:lnTo>
                  <a:pt x="301498" y="301498"/>
                </a:lnTo>
                <a:lnTo>
                  <a:pt x="298068" y="305435"/>
                </a:lnTo>
                <a:lnTo>
                  <a:pt x="436499" y="443864"/>
                </a:lnTo>
                <a:lnTo>
                  <a:pt x="439038" y="440816"/>
                </a:lnTo>
                <a:lnTo>
                  <a:pt x="443738" y="436372"/>
                </a:lnTo>
                <a:lnTo>
                  <a:pt x="305434" y="298069"/>
                </a:lnTo>
                <a:close/>
              </a:path>
              <a:path w="1645920" h="1645920">
                <a:moveTo>
                  <a:pt x="324230" y="160654"/>
                </a:moveTo>
                <a:lnTo>
                  <a:pt x="315975" y="166877"/>
                </a:lnTo>
                <a:lnTo>
                  <a:pt x="490474" y="395732"/>
                </a:lnTo>
                <a:lnTo>
                  <a:pt x="494411" y="392302"/>
                </a:lnTo>
                <a:lnTo>
                  <a:pt x="498728" y="389382"/>
                </a:lnTo>
                <a:lnTo>
                  <a:pt x="324230" y="160654"/>
                </a:lnTo>
                <a:close/>
              </a:path>
              <a:path w="1645920" h="1645920">
                <a:moveTo>
                  <a:pt x="458977" y="182118"/>
                </a:moveTo>
                <a:lnTo>
                  <a:pt x="450088" y="187578"/>
                </a:lnTo>
                <a:lnTo>
                  <a:pt x="548004" y="357124"/>
                </a:lnTo>
                <a:lnTo>
                  <a:pt x="556894" y="351663"/>
                </a:lnTo>
                <a:lnTo>
                  <a:pt x="458977" y="182118"/>
                </a:lnTo>
                <a:close/>
              </a:path>
              <a:path w="1645920" h="1645920">
                <a:moveTo>
                  <a:pt x="512699" y="54101"/>
                </a:moveTo>
                <a:lnTo>
                  <a:pt x="503046" y="58039"/>
                </a:lnTo>
                <a:lnTo>
                  <a:pt x="612520" y="324485"/>
                </a:lnTo>
                <a:lnTo>
                  <a:pt x="622173" y="320421"/>
                </a:lnTo>
                <a:lnTo>
                  <a:pt x="512699" y="54101"/>
                </a:lnTo>
                <a:close/>
              </a:path>
              <a:path w="1645920" h="1645920">
                <a:moveTo>
                  <a:pt x="637286" y="109982"/>
                </a:moveTo>
                <a:lnTo>
                  <a:pt x="627252" y="112649"/>
                </a:lnTo>
                <a:lnTo>
                  <a:pt x="677799" y="301498"/>
                </a:lnTo>
                <a:lnTo>
                  <a:pt x="687958" y="298958"/>
                </a:lnTo>
                <a:lnTo>
                  <a:pt x="637286" y="109982"/>
                </a:lnTo>
                <a:close/>
              </a:path>
              <a:path w="1645920" h="1645920">
                <a:moveTo>
                  <a:pt x="722249" y="0"/>
                </a:moveTo>
                <a:lnTo>
                  <a:pt x="711962" y="1397"/>
                </a:lnTo>
                <a:lnTo>
                  <a:pt x="748918" y="288798"/>
                </a:lnTo>
                <a:lnTo>
                  <a:pt x="759205" y="287274"/>
                </a:lnTo>
                <a:lnTo>
                  <a:pt x="722249" y="0"/>
                </a:lnTo>
                <a:close/>
              </a:path>
            </a:pathLst>
          </a:custGeom>
          <a:solidFill>
            <a:srgbClr val="DE0000"/>
          </a:solidFill>
        </p:spPr>
        <p:txBody>
          <a:bodyPr wrap="square" lIns="0" tIns="0" rIns="0" bIns="0" rtlCol="0"/>
          <a:lstStyle/>
          <a:p/>
        </p:txBody>
      </p:sp>
      <p:sp>
        <p:nvSpPr>
          <p:cNvPr id="9" name="object 9"/>
          <p:cNvSpPr/>
          <p:nvPr/>
        </p:nvSpPr>
        <p:spPr>
          <a:xfrm>
            <a:off x="5807964" y="685800"/>
            <a:ext cx="719328" cy="707136"/>
          </a:xfrm>
          <a:prstGeom prst="rect">
            <a:avLst/>
          </a:prstGeom>
          <a:blipFill>
            <a:blip r:embed="rId7" cstate="print"/>
            <a:stretch>
              <a:fillRect/>
            </a:stretch>
          </a:blipFill>
        </p:spPr>
        <p:txBody>
          <a:bodyPr wrap="square" lIns="0" tIns="0" rIns="0" bIns="0" rtlCol="0"/>
          <a:lstStyle/>
          <a:p/>
        </p:txBody>
      </p:sp>
      <p:sp>
        <p:nvSpPr>
          <p:cNvPr id="10" name="object 10"/>
          <p:cNvSpPr txBox="1">
            <a:spLocks noGrp="1"/>
          </p:cNvSpPr>
          <p:nvPr>
            <p:ph type="title"/>
          </p:nvPr>
        </p:nvSpPr>
        <p:spPr>
          <a:xfrm>
            <a:off x="1446657" y="1911172"/>
            <a:ext cx="9432925" cy="2901315"/>
          </a:xfrm>
          <a:prstGeom prst="rect">
            <a:avLst/>
          </a:prstGeom>
        </p:spPr>
        <p:txBody>
          <a:bodyPr vert="horz" wrap="square" lIns="0" tIns="11430" rIns="0" bIns="0" rtlCol="0">
            <a:spAutoFit/>
          </a:bodyPr>
          <a:lstStyle/>
          <a:p>
            <a:pPr marL="2562225" marR="5080" indent="-2550160" algn="l">
              <a:lnSpc>
                <a:spcPct val="101000"/>
              </a:lnSpc>
              <a:spcBef>
                <a:spcPts val="90"/>
              </a:spcBef>
            </a:pPr>
            <a:r>
              <a:rPr lang="en-US" altLang="zh-CN" sz="5300" b="0" spc="415" dirty="0">
                <a:solidFill>
                  <a:srgbClr val="D20000"/>
                </a:solidFill>
                <a:latin typeface="微软雅黑" panose="020B0503020204020204" charset="-122"/>
                <a:cs typeface="微软雅黑" panose="020B0503020204020204" charset="-122"/>
              </a:rPr>
              <a:t>      </a:t>
            </a:r>
            <a:r>
              <a:rPr lang="zh-CN" sz="6000" b="0" spc="415" dirty="0">
                <a:solidFill>
                  <a:srgbClr val="D20000"/>
                </a:solidFill>
                <a:latin typeface="微软雅黑" panose="020B0503020204020204" charset="-122"/>
                <a:cs typeface="微软雅黑" panose="020B0503020204020204" charset="-122"/>
              </a:rPr>
              <a:t>工学院直属</a:t>
            </a:r>
            <a:r>
              <a:rPr lang="zh-CN" sz="6600" b="0" spc="415" dirty="0">
                <a:solidFill>
                  <a:srgbClr val="D20000"/>
                </a:solidFill>
                <a:latin typeface="微软雅黑" panose="020B0503020204020204" charset="-122"/>
                <a:cs typeface="微软雅黑" panose="020B0503020204020204" charset="-122"/>
              </a:rPr>
              <a:t>党支部</a:t>
            </a:r>
            <a:br>
              <a:rPr lang="zh-CN" sz="6000" b="0" spc="415" dirty="0">
                <a:solidFill>
                  <a:srgbClr val="D20000"/>
                </a:solidFill>
                <a:latin typeface="微软雅黑" panose="020B0503020204020204" charset="-122"/>
                <a:cs typeface="微软雅黑" panose="020B0503020204020204" charset="-122"/>
              </a:rPr>
            </a:br>
            <a:r>
              <a:rPr lang="zh-CN" sz="6000" b="0" spc="415" dirty="0">
                <a:solidFill>
                  <a:srgbClr val="D20000"/>
                </a:solidFill>
                <a:latin typeface="微软雅黑" panose="020B0503020204020204" charset="-122"/>
                <a:cs typeface="微软雅黑" panose="020B0503020204020204" charset="-122"/>
              </a:rPr>
              <a:t>  主题党日</a:t>
            </a:r>
            <a:br>
              <a:rPr lang="zh-CN" sz="6000" b="0" spc="415" dirty="0">
                <a:solidFill>
                  <a:srgbClr val="D20000"/>
                </a:solidFill>
                <a:latin typeface="微软雅黑" panose="020B0503020204020204" charset="-122"/>
                <a:cs typeface="微软雅黑" panose="020B0503020204020204" charset="-122"/>
              </a:rPr>
            </a:br>
            <a:r>
              <a:rPr lang="en-US" altLang="zh-CN" sz="6000" b="0" spc="415" dirty="0">
                <a:solidFill>
                  <a:srgbClr val="D20000"/>
                </a:solidFill>
                <a:latin typeface="微软雅黑" panose="020B0503020204020204" charset="-122"/>
                <a:cs typeface="微软雅黑" panose="020B0503020204020204" charset="-122"/>
              </a:rPr>
              <a:t>            </a:t>
            </a:r>
            <a:r>
              <a:rPr lang="zh-CN" altLang="en-US" sz="2000" b="0" spc="415" dirty="0">
                <a:solidFill>
                  <a:srgbClr val="D20000"/>
                </a:solidFill>
                <a:latin typeface="微软雅黑" panose="020B0503020204020204" charset="-122"/>
                <a:cs typeface="微软雅黑" panose="020B0503020204020204" charset="-122"/>
              </a:rPr>
              <a:t>——</a:t>
            </a:r>
            <a:r>
              <a:rPr lang="en-US" altLang="zh-CN" sz="2000" b="0" spc="415" dirty="0">
                <a:solidFill>
                  <a:srgbClr val="D20000"/>
                </a:solidFill>
                <a:latin typeface="微软雅黑" panose="020B0503020204020204" charset="-122"/>
                <a:cs typeface="微软雅黑" panose="020B0503020204020204" charset="-122"/>
              </a:rPr>
              <a:t>2025</a:t>
            </a:r>
            <a:r>
              <a:rPr lang="zh-CN" altLang="en-US" sz="2000" b="0" spc="415" dirty="0">
                <a:solidFill>
                  <a:srgbClr val="D20000"/>
                </a:solidFill>
                <a:latin typeface="微软雅黑" panose="020B0503020204020204" charset="-122"/>
                <a:cs typeface="微软雅黑" panose="020B0503020204020204" charset="-122"/>
              </a:rPr>
              <a:t>年</a:t>
            </a:r>
            <a:r>
              <a:rPr lang="en-US" altLang="zh-CN" sz="2000" b="0" spc="415" dirty="0">
                <a:solidFill>
                  <a:srgbClr val="D20000"/>
                </a:solidFill>
                <a:latin typeface="微软雅黑" panose="020B0503020204020204" charset="-122"/>
                <a:cs typeface="微软雅黑" panose="020B0503020204020204" charset="-122"/>
              </a:rPr>
              <a:t>1</a:t>
            </a:r>
            <a:r>
              <a:rPr lang="zh-CN" altLang="en-US" sz="2000" b="0" spc="415" dirty="0">
                <a:solidFill>
                  <a:srgbClr val="D20000"/>
                </a:solidFill>
                <a:latin typeface="微软雅黑" panose="020B0503020204020204" charset="-122"/>
                <a:cs typeface="微软雅黑" panose="020B0503020204020204" charset="-122"/>
              </a:rPr>
              <a:t>月</a:t>
            </a:r>
            <a:r>
              <a:rPr lang="en-US" altLang="zh-CN" sz="2000" b="0" spc="415" dirty="0">
                <a:solidFill>
                  <a:srgbClr val="D20000"/>
                </a:solidFill>
                <a:latin typeface="微软雅黑" panose="020B0503020204020204" charset="-122"/>
                <a:cs typeface="微软雅黑" panose="020B0503020204020204" charset="-122"/>
              </a:rPr>
              <a:t>14</a:t>
            </a:r>
            <a:r>
              <a:rPr lang="zh-CN" altLang="en-US" sz="2000" b="0" spc="415" dirty="0">
                <a:solidFill>
                  <a:srgbClr val="D20000"/>
                </a:solidFill>
                <a:latin typeface="微软雅黑" panose="020B0503020204020204" charset="-122"/>
                <a:cs typeface="微软雅黑" panose="020B0503020204020204" charset="-122"/>
              </a:rPr>
              <a:t>日</a:t>
            </a:r>
            <a:endParaRPr lang="zh-CN" altLang="en-US" sz="2000" b="0" spc="415" dirty="0">
              <a:solidFill>
                <a:srgbClr val="D20000"/>
              </a:solidFill>
              <a:latin typeface="微软雅黑" panose="020B0503020204020204" charset="-122"/>
              <a:cs typeface="微软雅黑" panose="020B0503020204020204" charset="-122"/>
            </a:endParaRPr>
          </a:p>
        </p:txBody>
      </p:sp>
      <p:sp>
        <p:nvSpPr>
          <p:cNvPr id="15" name="object 15"/>
          <p:cNvSpPr/>
          <p:nvPr/>
        </p:nvSpPr>
        <p:spPr>
          <a:xfrm>
            <a:off x="9168383" y="1088136"/>
            <a:ext cx="1441703" cy="998220"/>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25682" y="787240"/>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56" name="object 56"/>
          <p:cNvSpPr/>
          <p:nvPr/>
        </p:nvSpPr>
        <p:spPr>
          <a:xfrm>
            <a:off x="22756" y="805998"/>
            <a:ext cx="41275" cy="19685"/>
          </a:xfrm>
          <a:custGeom>
            <a:avLst/>
            <a:gdLst/>
            <a:ahLst/>
            <a:cxnLst/>
            <a:rect l="l" t="t" r="r" b="b"/>
            <a:pathLst>
              <a:path w="41275" h="19684">
                <a:moveTo>
                  <a:pt x="2465" y="19524"/>
                </a:moveTo>
                <a:lnTo>
                  <a:pt x="40996" y="9200"/>
                </a:lnTo>
                <a:lnTo>
                  <a:pt x="38531" y="0"/>
                </a:lnTo>
                <a:lnTo>
                  <a:pt x="0" y="10324"/>
                </a:lnTo>
                <a:lnTo>
                  <a:pt x="2465" y="19524"/>
                </a:lnTo>
                <a:close/>
              </a:path>
            </a:pathLst>
          </a:custGeom>
          <a:solidFill>
            <a:srgbClr val="000000">
              <a:alpha val="14999"/>
            </a:srgbClr>
          </a:solidFill>
        </p:spPr>
        <p:txBody>
          <a:bodyPr wrap="square" lIns="0" tIns="0" rIns="0" bIns="0" rtlCol="0"/>
          <a:lstStyle/>
          <a:p/>
        </p:txBody>
      </p:sp>
      <p:sp>
        <p:nvSpPr>
          <p:cNvPr id="187" name="object 187"/>
          <p:cNvSpPr/>
          <p:nvPr/>
        </p:nvSpPr>
        <p:spPr>
          <a:xfrm>
            <a:off x="38588" y="3622147"/>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228" name="object 228"/>
          <p:cNvSpPr/>
          <p:nvPr/>
        </p:nvSpPr>
        <p:spPr>
          <a:xfrm>
            <a:off x="58967" y="3680141"/>
            <a:ext cx="24130" cy="58419"/>
          </a:xfrm>
          <a:custGeom>
            <a:avLst/>
            <a:gdLst/>
            <a:ahLst/>
            <a:cxnLst/>
            <a:rect l="l" t="t" r="r" b="b"/>
            <a:pathLst>
              <a:path w="24130" h="58420">
                <a:moveTo>
                  <a:pt x="14860" y="57925"/>
                </a:moveTo>
                <a:lnTo>
                  <a:pt x="24060" y="55460"/>
                </a:lnTo>
                <a:lnTo>
                  <a:pt x="9200" y="0"/>
                </a:lnTo>
                <a:lnTo>
                  <a:pt x="0" y="2465"/>
                </a:lnTo>
                <a:lnTo>
                  <a:pt x="14860" y="57925"/>
                </a:lnTo>
                <a:close/>
              </a:path>
            </a:pathLst>
          </a:custGeom>
          <a:solidFill>
            <a:srgbClr val="000000">
              <a:alpha val="14999"/>
            </a:srgbClr>
          </a:solidFill>
        </p:spPr>
        <p:txBody>
          <a:bodyPr wrap="square" lIns="0" tIns="0" rIns="0" bIns="0" rtlCol="0"/>
          <a:lstStyle/>
          <a:p/>
        </p:txBody>
      </p:sp>
      <p:sp>
        <p:nvSpPr>
          <p:cNvPr id="358" name="object 358"/>
          <p:cNvSpPr/>
          <p:nvPr/>
        </p:nvSpPr>
        <p:spPr>
          <a:xfrm>
            <a:off x="454811"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59" name="object 359"/>
          <p:cNvSpPr/>
          <p:nvPr/>
        </p:nvSpPr>
        <p:spPr>
          <a:xfrm>
            <a:off x="451444"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362" name="object 362"/>
          <p:cNvSpPr/>
          <p:nvPr/>
        </p:nvSpPr>
        <p:spPr>
          <a:xfrm>
            <a:off x="529284" y="6838114"/>
            <a:ext cx="19050" cy="13970"/>
          </a:xfrm>
          <a:custGeom>
            <a:avLst/>
            <a:gdLst/>
            <a:ahLst/>
            <a:cxnLst/>
            <a:rect l="l" t="t" r="r" b="b"/>
            <a:pathLst>
              <a:path w="19050" h="13970">
                <a:moveTo>
                  <a:pt x="2465" y="13512"/>
                </a:moveTo>
                <a:lnTo>
                  <a:pt x="18559" y="9200"/>
                </a:lnTo>
                <a:lnTo>
                  <a:pt x="16094" y="0"/>
                </a:lnTo>
                <a:lnTo>
                  <a:pt x="0" y="4312"/>
                </a:lnTo>
                <a:lnTo>
                  <a:pt x="2465" y="13512"/>
                </a:lnTo>
                <a:close/>
              </a:path>
            </a:pathLst>
          </a:custGeom>
          <a:solidFill>
            <a:srgbClr val="000000">
              <a:alpha val="14999"/>
            </a:srgbClr>
          </a:solidFill>
        </p:spPr>
        <p:txBody>
          <a:bodyPr wrap="square" lIns="0" tIns="0" rIns="0" bIns="0" rtlCol="0"/>
          <a:lstStyle/>
          <a:p/>
        </p:txBody>
      </p:sp>
      <p:sp>
        <p:nvSpPr>
          <p:cNvPr id="384" name="object 384"/>
          <p:cNvSpPr/>
          <p:nvPr/>
        </p:nvSpPr>
        <p:spPr>
          <a:xfrm>
            <a:off x="373275"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386" name="object 386"/>
          <p:cNvSpPr/>
          <p:nvPr/>
        </p:nvSpPr>
        <p:spPr>
          <a:xfrm>
            <a:off x="377456"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394" name="object 394"/>
          <p:cNvSpPr/>
          <p:nvPr/>
        </p:nvSpPr>
        <p:spPr>
          <a:xfrm>
            <a:off x="3770388"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95" name="object 395"/>
          <p:cNvSpPr/>
          <p:nvPr/>
        </p:nvSpPr>
        <p:spPr>
          <a:xfrm>
            <a:off x="3767020"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20" name="object 420"/>
          <p:cNvSpPr/>
          <p:nvPr/>
        </p:nvSpPr>
        <p:spPr>
          <a:xfrm>
            <a:off x="3688851"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22" name="object 422"/>
          <p:cNvSpPr/>
          <p:nvPr/>
        </p:nvSpPr>
        <p:spPr>
          <a:xfrm>
            <a:off x="3693033"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430" name="object 430"/>
          <p:cNvSpPr/>
          <p:nvPr/>
        </p:nvSpPr>
        <p:spPr>
          <a:xfrm>
            <a:off x="7085964"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431" name="object 431"/>
          <p:cNvSpPr/>
          <p:nvPr/>
        </p:nvSpPr>
        <p:spPr>
          <a:xfrm>
            <a:off x="7082596"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56" name="object 456"/>
          <p:cNvSpPr/>
          <p:nvPr/>
        </p:nvSpPr>
        <p:spPr>
          <a:xfrm>
            <a:off x="7004428"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58" name="object 458"/>
          <p:cNvSpPr/>
          <p:nvPr/>
        </p:nvSpPr>
        <p:spPr>
          <a:xfrm>
            <a:off x="7008609"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753235"/>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二、中国式现代化的中国特色</a:t>
            </a:r>
            <a:endParaRPr lang="zh-CN" altLang="en-US" sz="2400">
              <a:solidFill>
                <a:srgbClr val="C00000"/>
              </a:solidFill>
            </a:endParaRPr>
          </a:p>
          <a:p>
            <a:pPr indent="457200" algn="l" fontAlgn="auto">
              <a:lnSpc>
                <a:spcPct val="150000"/>
              </a:lnSpc>
            </a:pP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524000"/>
            <a:ext cx="10596880" cy="4615815"/>
          </a:xfrm>
          <a:prstGeom prst="rect">
            <a:avLst/>
          </a:prstGeom>
          <a:noFill/>
        </p:spPr>
        <p:txBody>
          <a:bodyPr wrap="square" rtlCol="0">
            <a:spAutoFit/>
          </a:bodyPr>
          <a:p>
            <a:pPr algn="l" fontAlgn="auto">
              <a:lnSpc>
                <a:spcPct val="150000"/>
              </a:lnSpc>
            </a:pPr>
            <a:r>
              <a:rPr lang="en-US" altLang="zh-CN" sz="2000">
                <a:latin typeface="微软雅黑" panose="020B0503020204020204" charset="-122"/>
                <a:cs typeface="微软雅黑" panose="020B0503020204020204" charset="-122"/>
                <a:sym typeface="+mn-ea"/>
              </a:rPr>
              <a:t>1.</a:t>
            </a:r>
            <a:r>
              <a:rPr lang="zh-CN" altLang="en-US" sz="2000">
                <a:latin typeface="微软雅黑" panose="020B0503020204020204" charset="-122"/>
                <a:cs typeface="微软雅黑" panose="020B0503020204020204" charset="-122"/>
                <a:sym typeface="+mn-ea"/>
              </a:rPr>
              <a:t>什么是</a:t>
            </a:r>
            <a:r>
              <a:rPr lang="zh-CN" altLang="en-US" sz="2000">
                <a:latin typeface="微软雅黑" panose="020B0503020204020204" charset="-122"/>
                <a:cs typeface="微软雅黑" panose="020B0503020204020204" charset="-122"/>
                <a:sym typeface="+mn-ea"/>
              </a:rPr>
              <a:t>中国式现代化？</a:t>
            </a:r>
            <a:endParaRPr lang="zh-CN" altLang="en-US" sz="2000">
              <a:latin typeface="微软雅黑" panose="020B0503020204020204" charset="-122"/>
              <a:cs typeface="微软雅黑" panose="020B0503020204020204" charset="-122"/>
              <a:sym typeface="+mn-ea"/>
            </a:endParaRPr>
          </a:p>
          <a:p>
            <a:pPr algn="l" fontAlgn="auto">
              <a:lnSpc>
                <a:spcPct val="150000"/>
              </a:lnSpc>
            </a:pPr>
            <a:endParaRPr lang="zh-CN" altLang="en-US" sz="2000">
              <a:latin typeface="+mn-ea"/>
              <a:cs typeface="+mn-ea"/>
            </a:endParaRPr>
          </a:p>
          <a:p>
            <a:pPr algn="l" fontAlgn="auto">
              <a:lnSpc>
                <a:spcPct val="150000"/>
              </a:lnSpc>
            </a:pPr>
            <a:r>
              <a:rPr lang="en-US" altLang="zh-CN" sz="2000">
                <a:latin typeface="+mn-ea"/>
                <a:cs typeface="+mn-ea"/>
              </a:rPr>
              <a:t>                                  </a:t>
            </a:r>
            <a:r>
              <a:rPr lang="zh-CN" altLang="en-US" sz="2800">
                <a:ln w="22225">
                  <a:solidFill>
                    <a:schemeClr val="accent2"/>
                  </a:solidFill>
                  <a:prstDash val="solid"/>
                </a:ln>
                <a:solidFill>
                  <a:schemeClr val="accent2">
                    <a:lumMod val="40000"/>
                    <a:lumOff val="60000"/>
                    <a:lumMod val="40000"/>
                    <a:lumOff val="60000"/>
                  </a:schemeClr>
                </a:solidFill>
                <a:effectLst/>
                <a:latin typeface="+mn-ea"/>
                <a:cs typeface="+mn-ea"/>
              </a:rPr>
              <a:t>中国式</a:t>
            </a:r>
            <a:endParaRPr lang="zh-CN" altLang="en-US" sz="2800">
              <a:ln w="22225">
                <a:solidFill>
                  <a:schemeClr val="accent2"/>
                </a:solidFill>
                <a:prstDash val="solid"/>
              </a:ln>
              <a:solidFill>
                <a:schemeClr val="accent2">
                  <a:lumMod val="40000"/>
                  <a:lumOff val="60000"/>
                  <a:lumMod val="40000"/>
                  <a:lumOff val="60000"/>
                </a:schemeClr>
              </a:solidFill>
              <a:effectLst/>
              <a:latin typeface="+mn-ea"/>
              <a:cs typeface="+mn-ea"/>
            </a:endParaRPr>
          </a:p>
          <a:p>
            <a:pPr algn="l" fontAlgn="auto">
              <a:lnSpc>
                <a:spcPct val="150000"/>
              </a:lnSpc>
            </a:pPr>
            <a:endParaRPr lang="zh-CN" altLang="en-US" sz="2800">
              <a:ln w="22225">
                <a:solidFill>
                  <a:schemeClr val="accent2"/>
                </a:solidFill>
                <a:prstDash val="solid"/>
              </a:ln>
              <a:solidFill>
                <a:schemeClr val="accent2">
                  <a:lumMod val="40000"/>
                  <a:lumOff val="60000"/>
                  <a:lumMod val="40000"/>
                  <a:lumOff val="60000"/>
                </a:schemeClr>
              </a:solidFill>
              <a:effectLst/>
              <a:latin typeface="+mn-ea"/>
              <a:cs typeface="+mn-ea"/>
            </a:endParaRPr>
          </a:p>
          <a:p>
            <a:pPr algn="l" fontAlgn="auto">
              <a:lnSpc>
                <a:spcPct val="150000"/>
              </a:lnSpc>
            </a:pPr>
            <a:r>
              <a:rPr lang="en-US" altLang="zh-CN" sz="2000">
                <a:latin typeface="微软雅黑" panose="020B0503020204020204" charset="-122"/>
                <a:cs typeface="微软雅黑" panose="020B0503020204020204" charset="-122"/>
              </a:rPr>
              <a:t>                                                   1.</a:t>
            </a:r>
            <a:r>
              <a:rPr lang="zh-CN" altLang="en-US" sz="2000">
                <a:latin typeface="微软雅黑" panose="020B0503020204020204" charset="-122"/>
                <a:cs typeface="微软雅黑" panose="020B0503020204020204" charset="-122"/>
              </a:rPr>
              <a:t>人口规模巨大</a:t>
            </a:r>
            <a:endParaRPr lang="zh-CN" altLang="en-US" sz="2000">
              <a:latin typeface="微软雅黑" panose="020B0503020204020204" charset="-122"/>
              <a:cs typeface="微软雅黑" panose="020B0503020204020204" charset="-122"/>
            </a:endParaRPr>
          </a:p>
          <a:p>
            <a:pPr algn="l" fontAlgn="auto">
              <a:lnSpc>
                <a:spcPct val="150000"/>
              </a:lnSpc>
            </a:pPr>
            <a:r>
              <a:rPr lang="en-US" altLang="zh-CN" sz="2000">
                <a:latin typeface="微软雅黑" panose="020B0503020204020204" charset="-122"/>
                <a:cs typeface="微软雅黑" panose="020B0503020204020204" charset="-122"/>
              </a:rPr>
              <a:t>                                                   2.</a:t>
            </a:r>
            <a:r>
              <a:rPr lang="zh-CN" altLang="en-US" sz="2000">
                <a:latin typeface="微软雅黑" panose="020B0503020204020204" charset="-122"/>
                <a:cs typeface="微软雅黑" panose="020B0503020204020204" charset="-122"/>
              </a:rPr>
              <a:t>全民</a:t>
            </a:r>
            <a:r>
              <a:rPr lang="zh-CN" altLang="en-US" sz="2000">
                <a:latin typeface="微软雅黑" panose="020B0503020204020204" charset="-122"/>
                <a:cs typeface="微软雅黑" panose="020B0503020204020204" charset="-122"/>
              </a:rPr>
              <a:t>共同富裕</a:t>
            </a:r>
            <a:endParaRPr lang="zh-CN" altLang="en-US" sz="2000">
              <a:latin typeface="微软雅黑" panose="020B0503020204020204" charset="-122"/>
              <a:cs typeface="微软雅黑" panose="020B0503020204020204" charset="-122"/>
            </a:endParaRPr>
          </a:p>
          <a:p>
            <a:pPr algn="l" fontAlgn="auto">
              <a:lnSpc>
                <a:spcPct val="150000"/>
              </a:lnSpc>
            </a:pPr>
            <a:r>
              <a:rPr lang="en-US" altLang="zh-CN" sz="2000">
                <a:latin typeface="微软雅黑" panose="020B0503020204020204" charset="-122"/>
                <a:cs typeface="微软雅黑" panose="020B0503020204020204" charset="-122"/>
              </a:rPr>
              <a:t>                                                   3.</a:t>
            </a:r>
            <a:r>
              <a:rPr lang="zh-CN" altLang="en-US" sz="2000">
                <a:latin typeface="微软雅黑" panose="020B0503020204020204" charset="-122"/>
                <a:cs typeface="微软雅黑" panose="020B0503020204020204" charset="-122"/>
              </a:rPr>
              <a:t>物质和精神</a:t>
            </a:r>
            <a:r>
              <a:rPr lang="zh-CN" altLang="en-US" sz="2000">
                <a:latin typeface="微软雅黑" panose="020B0503020204020204" charset="-122"/>
                <a:cs typeface="微软雅黑" panose="020B0503020204020204" charset="-122"/>
              </a:rPr>
              <a:t>相协调</a:t>
            </a:r>
            <a:endParaRPr lang="zh-CN" altLang="en-US" sz="2000">
              <a:latin typeface="微软雅黑" panose="020B0503020204020204" charset="-122"/>
              <a:cs typeface="微软雅黑" panose="020B0503020204020204" charset="-122"/>
            </a:endParaRPr>
          </a:p>
          <a:p>
            <a:pPr algn="l" fontAlgn="auto">
              <a:lnSpc>
                <a:spcPct val="150000"/>
              </a:lnSpc>
            </a:pPr>
            <a:r>
              <a:rPr lang="en-US" altLang="zh-CN" sz="2000">
                <a:latin typeface="微软雅黑" panose="020B0503020204020204" charset="-122"/>
                <a:cs typeface="微软雅黑" panose="020B0503020204020204" charset="-122"/>
              </a:rPr>
              <a:t>                                                   4.</a:t>
            </a:r>
            <a:r>
              <a:rPr lang="zh-CN" altLang="en-US" sz="2000">
                <a:latin typeface="微软雅黑" panose="020B0503020204020204" charset="-122"/>
                <a:cs typeface="微软雅黑" panose="020B0503020204020204" charset="-122"/>
              </a:rPr>
              <a:t>人与自然和谐共生</a:t>
            </a:r>
            <a:endParaRPr lang="zh-CN" altLang="en-US" sz="2000">
              <a:latin typeface="微软雅黑" panose="020B0503020204020204" charset="-122"/>
              <a:cs typeface="微软雅黑" panose="020B0503020204020204" charset="-122"/>
            </a:endParaRPr>
          </a:p>
          <a:p>
            <a:pPr algn="l" fontAlgn="auto">
              <a:lnSpc>
                <a:spcPct val="150000"/>
              </a:lnSpc>
            </a:pPr>
            <a:r>
              <a:rPr lang="en-US" altLang="zh-CN" sz="2000">
                <a:latin typeface="微软雅黑" panose="020B0503020204020204" charset="-122"/>
                <a:cs typeface="微软雅黑" panose="020B0503020204020204" charset="-122"/>
              </a:rPr>
              <a:t>                                                   5.</a:t>
            </a:r>
            <a:r>
              <a:rPr lang="zh-CN" altLang="en-US" sz="2000">
                <a:latin typeface="微软雅黑" panose="020B0503020204020204" charset="-122"/>
                <a:cs typeface="微软雅黑" panose="020B0503020204020204" charset="-122"/>
              </a:rPr>
              <a:t>走和平发展道路</a:t>
            </a:r>
            <a:endParaRPr lang="zh-CN" altLang="en-US" sz="2000">
              <a:latin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753235"/>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二、中国式现代化的中国特色</a:t>
            </a:r>
            <a:endParaRPr lang="zh-CN" altLang="en-US" sz="2400">
              <a:solidFill>
                <a:srgbClr val="C00000"/>
              </a:solidFill>
            </a:endParaRPr>
          </a:p>
          <a:p>
            <a:pPr indent="457200" algn="l" fontAlgn="auto">
              <a:lnSpc>
                <a:spcPct val="150000"/>
              </a:lnSpc>
            </a:pP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524000"/>
            <a:ext cx="10596880" cy="1753235"/>
          </a:xfrm>
          <a:prstGeom prst="rect">
            <a:avLst/>
          </a:prstGeom>
          <a:noFill/>
        </p:spPr>
        <p:txBody>
          <a:bodyPr wrap="square" rtlCol="0">
            <a:spAutoFit/>
          </a:bodyPr>
          <a:p>
            <a:pPr algn="l" fontAlgn="auto">
              <a:lnSpc>
                <a:spcPct val="150000"/>
              </a:lnSpc>
            </a:pPr>
            <a:endParaRPr lang="zh-CN" altLang="en-US" sz="2000">
              <a:latin typeface="+mn-ea"/>
              <a:cs typeface="+mn-ea"/>
            </a:endParaRPr>
          </a:p>
          <a:p>
            <a:pPr algn="l" fontAlgn="auto">
              <a:lnSpc>
                <a:spcPct val="150000"/>
              </a:lnSpc>
            </a:pPr>
            <a:r>
              <a:rPr lang="en-US" altLang="zh-CN" sz="2000">
                <a:latin typeface="+mn-ea"/>
                <a:cs typeface="+mn-ea"/>
              </a:rPr>
              <a:t>                              </a:t>
            </a:r>
            <a:r>
              <a:rPr lang="zh-CN" altLang="en-US" sz="3600">
                <a:ln w="22225">
                  <a:solidFill>
                    <a:schemeClr val="accent2"/>
                  </a:solidFill>
                  <a:prstDash val="solid"/>
                </a:ln>
                <a:solidFill>
                  <a:schemeClr val="accent2">
                    <a:lumMod val="40000"/>
                    <a:lumOff val="60000"/>
                    <a:lumMod val="40000"/>
                    <a:lumOff val="60000"/>
                  </a:schemeClr>
                </a:solidFill>
                <a:effectLst/>
                <a:latin typeface="+mn-ea"/>
                <a:cs typeface="+mn-ea"/>
              </a:rPr>
              <a:t>中国式现代化</a:t>
            </a:r>
            <a:endParaRPr lang="zh-CN" altLang="en-US" sz="3600">
              <a:ln w="22225">
                <a:solidFill>
                  <a:schemeClr val="accent2"/>
                </a:solidFill>
                <a:prstDash val="solid"/>
              </a:ln>
              <a:solidFill>
                <a:schemeClr val="accent2">
                  <a:lumMod val="40000"/>
                  <a:lumOff val="60000"/>
                  <a:lumMod val="40000"/>
                  <a:lumOff val="60000"/>
                </a:schemeClr>
              </a:solidFill>
              <a:effectLst/>
              <a:latin typeface="+mn-ea"/>
              <a:cs typeface="+mn-ea"/>
            </a:endParaRPr>
          </a:p>
          <a:p>
            <a:pPr algn="l" fontAlgn="auto">
              <a:lnSpc>
                <a:spcPct val="150000"/>
              </a:lnSpc>
            </a:pPr>
            <a:endParaRPr lang="zh-CN" altLang="en-US" sz="1600">
              <a:solidFill>
                <a:schemeClr val="tx1"/>
              </a:solidFill>
              <a:effectLst>
                <a:outerShdw blurRad="38100" dist="19050" dir="2700000" algn="tl" rotWithShape="0">
                  <a:schemeClr val="dk1">
                    <a:alpha val="40000"/>
                    <a:alpha val="40000"/>
                  </a:schemeClr>
                </a:outerShdw>
              </a:effectLst>
              <a:latin typeface="+mn-ea"/>
              <a:cs typeface="+mn-ea"/>
            </a:endParaRPr>
          </a:p>
        </p:txBody>
      </p:sp>
      <p:sp>
        <p:nvSpPr>
          <p:cNvPr id="8" name="文本框 7"/>
          <p:cNvSpPr txBox="1"/>
          <p:nvPr/>
        </p:nvSpPr>
        <p:spPr>
          <a:xfrm>
            <a:off x="929005" y="3352800"/>
            <a:ext cx="10176510" cy="2306955"/>
          </a:xfrm>
          <a:prstGeom prst="rect">
            <a:avLst/>
          </a:prstGeom>
          <a:noFill/>
        </p:spPr>
        <p:txBody>
          <a:bodyPr wrap="square" rtlCol="0">
            <a:spAutoFit/>
          </a:bodyPr>
          <a:p>
            <a:r>
              <a:rPr lang="en-US" altLang="zh-CN"/>
              <a:t>    </a:t>
            </a:r>
            <a:r>
              <a:rPr lang="zh-CN" altLang="en-US"/>
              <a:t>中国式现代化是中国共产党领导的社会主义现代化，既有各国现代化的特征，更有基于自己国情的</a:t>
            </a:r>
            <a:r>
              <a:rPr lang="zh-CN" altLang="en-US"/>
              <a:t>中国特色。</a:t>
            </a:r>
            <a:endParaRPr lang="zh-CN" altLang="en-US"/>
          </a:p>
          <a:p>
            <a:endParaRPr lang="zh-CN" altLang="en-US"/>
          </a:p>
          <a:p>
            <a:r>
              <a:rPr lang="en-US" altLang="zh-CN"/>
              <a:t>1.</a:t>
            </a:r>
            <a:r>
              <a:rPr lang="zh-CN" altLang="en-US"/>
              <a:t>人口规模巨大的现代化；（</a:t>
            </a:r>
            <a:r>
              <a:rPr lang="zh-CN" altLang="en-US"/>
              <a:t>显著特征）</a:t>
            </a:r>
            <a:endParaRPr lang="zh-CN" altLang="en-US"/>
          </a:p>
          <a:p>
            <a:r>
              <a:rPr lang="en-US" altLang="zh-CN"/>
              <a:t>2.</a:t>
            </a:r>
            <a:r>
              <a:rPr lang="zh-CN" altLang="en-US"/>
              <a:t>全体人民</a:t>
            </a:r>
            <a:r>
              <a:rPr lang="zh-CN" altLang="en-US"/>
              <a:t>共同富裕的现代化；（本质特征，区别</a:t>
            </a:r>
            <a:r>
              <a:rPr lang="zh-CN" altLang="en-US"/>
              <a:t>于西方现代化的</a:t>
            </a:r>
            <a:r>
              <a:rPr lang="zh-CN" altLang="en-US"/>
              <a:t>显著标志）</a:t>
            </a:r>
            <a:endParaRPr lang="zh-CN" altLang="en-US"/>
          </a:p>
          <a:p>
            <a:r>
              <a:rPr lang="en-US" altLang="zh-CN"/>
              <a:t>3.</a:t>
            </a:r>
            <a:r>
              <a:rPr lang="zh-CN" altLang="en-US"/>
              <a:t>物质文明和精神文明相协调的</a:t>
            </a:r>
            <a:r>
              <a:rPr lang="zh-CN" altLang="en-US"/>
              <a:t>现代化；</a:t>
            </a:r>
            <a:endParaRPr lang="zh-CN" altLang="en-US"/>
          </a:p>
          <a:p>
            <a:r>
              <a:rPr lang="en-US" altLang="zh-CN"/>
              <a:t>4.</a:t>
            </a:r>
            <a:r>
              <a:rPr lang="zh-CN" altLang="en-US"/>
              <a:t>人与自然和谐共生的</a:t>
            </a:r>
            <a:r>
              <a:rPr lang="zh-CN" altLang="en-US"/>
              <a:t>现代化；</a:t>
            </a:r>
            <a:endParaRPr lang="zh-CN" altLang="en-US"/>
          </a:p>
          <a:p>
            <a:r>
              <a:rPr lang="en-US" altLang="zh-CN"/>
              <a:t>5.</a:t>
            </a:r>
            <a:r>
              <a:rPr lang="zh-CN" altLang="en-US"/>
              <a:t>走和平发展道路的</a:t>
            </a:r>
            <a:r>
              <a:rPr lang="zh-CN" altLang="en-US"/>
              <a:t>现代化。</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三、中国式现代化的本质要求</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10160000" cy="4707890"/>
          </a:xfrm>
          <a:prstGeom prst="rect">
            <a:avLst/>
          </a:prstGeom>
          <a:noFill/>
        </p:spPr>
        <p:txBody>
          <a:bodyPr wrap="square" rtlCol="0">
            <a:spAutoFit/>
          </a:bodyPr>
          <a:p>
            <a:pPr algn="l" fontAlgn="auto">
              <a:lnSpc>
                <a:spcPct val="150000"/>
              </a:lnSpc>
            </a:pPr>
            <a:r>
              <a:rPr lang="zh-CN" altLang="en-US" sz="2000">
                <a:latin typeface="+mn-ea"/>
                <a:cs typeface="+mn-ea"/>
              </a:rPr>
              <a:t>坚持中国共产党的领导</a:t>
            </a:r>
            <a:endParaRPr lang="zh-CN" altLang="en-US" sz="2000">
              <a:latin typeface="+mn-ea"/>
              <a:cs typeface="+mn-ea"/>
            </a:endParaRPr>
          </a:p>
          <a:p>
            <a:pPr algn="l" fontAlgn="auto">
              <a:lnSpc>
                <a:spcPct val="150000"/>
              </a:lnSpc>
            </a:pPr>
            <a:r>
              <a:rPr lang="zh-CN" altLang="en-US" sz="2000">
                <a:latin typeface="+mn-ea"/>
                <a:cs typeface="+mn-ea"/>
              </a:rPr>
              <a:t>坚持中国特色社会主义</a:t>
            </a:r>
            <a:endParaRPr lang="zh-CN" altLang="en-US" sz="2000">
              <a:latin typeface="+mn-ea"/>
              <a:cs typeface="+mn-ea"/>
            </a:endParaRPr>
          </a:p>
          <a:p>
            <a:pPr algn="l" fontAlgn="auto">
              <a:lnSpc>
                <a:spcPct val="150000"/>
              </a:lnSpc>
            </a:pPr>
            <a:r>
              <a:rPr lang="zh-CN" altLang="en-US" sz="2000">
                <a:latin typeface="+mn-ea"/>
                <a:cs typeface="+mn-ea"/>
              </a:rPr>
              <a:t>实现高质量发展</a:t>
            </a:r>
            <a:endParaRPr lang="zh-CN" altLang="en-US" sz="2000">
              <a:latin typeface="+mn-ea"/>
              <a:cs typeface="+mn-ea"/>
            </a:endParaRPr>
          </a:p>
          <a:p>
            <a:pPr algn="l" fontAlgn="auto">
              <a:lnSpc>
                <a:spcPct val="150000"/>
              </a:lnSpc>
            </a:pPr>
            <a:r>
              <a:rPr lang="zh-CN" altLang="en-US" sz="2000">
                <a:latin typeface="+mn-ea"/>
                <a:cs typeface="+mn-ea"/>
              </a:rPr>
              <a:t>发展全过程人民</a:t>
            </a:r>
            <a:r>
              <a:rPr lang="zh-CN" altLang="en-US" sz="2000">
                <a:latin typeface="+mn-ea"/>
                <a:cs typeface="+mn-ea"/>
              </a:rPr>
              <a:t>民主</a:t>
            </a:r>
            <a:endParaRPr lang="zh-CN" altLang="en-US" sz="2000">
              <a:latin typeface="+mn-ea"/>
              <a:cs typeface="+mn-ea"/>
            </a:endParaRPr>
          </a:p>
          <a:p>
            <a:pPr algn="l" fontAlgn="auto">
              <a:lnSpc>
                <a:spcPct val="150000"/>
              </a:lnSpc>
            </a:pPr>
            <a:r>
              <a:rPr lang="zh-CN" altLang="en-US" sz="2000">
                <a:latin typeface="+mn-ea"/>
                <a:cs typeface="+mn-ea"/>
              </a:rPr>
              <a:t>丰富人民精神世界</a:t>
            </a:r>
            <a:endParaRPr lang="zh-CN" altLang="en-US" sz="2000">
              <a:latin typeface="+mn-ea"/>
              <a:cs typeface="+mn-ea"/>
            </a:endParaRPr>
          </a:p>
          <a:p>
            <a:pPr algn="l" fontAlgn="auto">
              <a:lnSpc>
                <a:spcPct val="150000"/>
              </a:lnSpc>
            </a:pPr>
            <a:r>
              <a:rPr lang="zh-CN" altLang="en-US" sz="2000">
                <a:latin typeface="+mn-ea"/>
                <a:cs typeface="+mn-ea"/>
              </a:rPr>
              <a:t>实现全体人民共同富裕</a:t>
            </a:r>
            <a:endParaRPr lang="zh-CN" altLang="en-US" sz="2000">
              <a:latin typeface="+mn-ea"/>
              <a:cs typeface="+mn-ea"/>
            </a:endParaRPr>
          </a:p>
          <a:p>
            <a:pPr algn="l" fontAlgn="auto">
              <a:lnSpc>
                <a:spcPct val="150000"/>
              </a:lnSpc>
            </a:pPr>
            <a:r>
              <a:rPr lang="zh-CN" altLang="en-US" sz="2000">
                <a:latin typeface="+mn-ea"/>
                <a:cs typeface="+mn-ea"/>
              </a:rPr>
              <a:t>促进人与自然和谐共生</a:t>
            </a:r>
            <a:endParaRPr lang="zh-CN" altLang="en-US" sz="2000">
              <a:latin typeface="+mn-ea"/>
              <a:cs typeface="+mn-ea"/>
            </a:endParaRPr>
          </a:p>
          <a:p>
            <a:pPr algn="l" fontAlgn="auto">
              <a:lnSpc>
                <a:spcPct val="150000"/>
              </a:lnSpc>
            </a:pPr>
            <a:r>
              <a:rPr lang="zh-CN" altLang="en-US" sz="2000">
                <a:latin typeface="+mn-ea"/>
                <a:cs typeface="+mn-ea"/>
              </a:rPr>
              <a:t>推动构建人类命运共同体</a:t>
            </a:r>
            <a:endParaRPr lang="zh-CN" altLang="en-US" sz="2000">
              <a:latin typeface="+mn-ea"/>
              <a:cs typeface="+mn-ea"/>
            </a:endParaRPr>
          </a:p>
          <a:p>
            <a:pPr algn="l" fontAlgn="auto">
              <a:lnSpc>
                <a:spcPct val="150000"/>
              </a:lnSpc>
            </a:pPr>
            <a:r>
              <a:rPr lang="zh-CN" altLang="en-US" sz="2000">
                <a:latin typeface="+mn-ea"/>
                <a:cs typeface="+mn-ea"/>
              </a:rPr>
              <a:t>创造人类文明新形态</a:t>
            </a:r>
            <a:endParaRPr lang="zh-CN" altLang="en-US" sz="2000">
              <a:latin typeface="+mn-ea"/>
              <a:cs typeface="+mn-ea"/>
            </a:endParaRPr>
          </a:p>
          <a:p>
            <a:pPr algn="l" fontAlgn="auto">
              <a:lnSpc>
                <a:spcPct val="150000"/>
              </a:lnSpc>
            </a:pPr>
            <a:endParaRPr lang="zh-CN" altLang="en-US" sz="2000">
              <a:latin typeface="+mn-ea"/>
              <a:cs typeface="+mn-ea"/>
            </a:endParaRPr>
          </a:p>
        </p:txBody>
      </p:sp>
      <p:sp>
        <p:nvSpPr>
          <p:cNvPr id="8" name="文本框 7"/>
          <p:cNvSpPr txBox="1"/>
          <p:nvPr/>
        </p:nvSpPr>
        <p:spPr>
          <a:xfrm>
            <a:off x="3291840" y="1694180"/>
            <a:ext cx="2042160" cy="517525"/>
          </a:xfrm>
          <a:prstGeom prst="rect">
            <a:avLst/>
          </a:prstGeom>
          <a:noFill/>
        </p:spPr>
        <p:txBody>
          <a:bodyPr wrap="square" rtlCol="0">
            <a:noAutofit/>
          </a:bodyPr>
          <a:p>
            <a:r>
              <a:rPr lang="zh-CN" altLang="en-US" sz="2000">
                <a:latin typeface="+mn-ea"/>
                <a:cs typeface="+mn-ea"/>
                <a:sym typeface="+mn-ea"/>
              </a:rPr>
              <a:t>（根本保证）</a:t>
            </a:r>
            <a:endParaRPr lang="zh-CN" altLang="en-US" sz="2000">
              <a:latin typeface="+mn-ea"/>
              <a:cs typeface="+mn-ea"/>
            </a:endParaRPr>
          </a:p>
          <a:p>
            <a:endParaRPr lang="zh-CN" altLang="en-US" sz="2000"/>
          </a:p>
        </p:txBody>
      </p:sp>
      <p:sp>
        <p:nvSpPr>
          <p:cNvPr id="9" name="文本框 8"/>
          <p:cNvSpPr txBox="1"/>
          <p:nvPr/>
        </p:nvSpPr>
        <p:spPr>
          <a:xfrm>
            <a:off x="3303905" y="2138045"/>
            <a:ext cx="1649095" cy="398780"/>
          </a:xfrm>
          <a:prstGeom prst="rect">
            <a:avLst/>
          </a:prstGeom>
          <a:noFill/>
        </p:spPr>
        <p:txBody>
          <a:bodyPr wrap="square" rtlCol="0">
            <a:spAutoFit/>
          </a:bodyPr>
          <a:p>
            <a:r>
              <a:rPr lang="zh-CN" altLang="en-US" sz="2000">
                <a:latin typeface="+mn-ea"/>
                <a:cs typeface="+mn-ea"/>
                <a:sym typeface="+mn-ea"/>
              </a:rPr>
              <a:t>（前进方向）</a:t>
            </a:r>
            <a:endParaRPr lang="zh-CN" altLang="en-US" sz="2000"/>
          </a:p>
        </p:txBody>
      </p:sp>
      <p:sp>
        <p:nvSpPr>
          <p:cNvPr id="10" name="文本框 9"/>
          <p:cNvSpPr txBox="1"/>
          <p:nvPr/>
        </p:nvSpPr>
        <p:spPr>
          <a:xfrm>
            <a:off x="2663825" y="2590800"/>
            <a:ext cx="1603375" cy="706755"/>
          </a:xfrm>
          <a:prstGeom prst="rect">
            <a:avLst/>
          </a:prstGeom>
          <a:noFill/>
        </p:spPr>
        <p:txBody>
          <a:bodyPr wrap="square" rtlCol="0">
            <a:spAutoFit/>
          </a:bodyPr>
          <a:p>
            <a:r>
              <a:rPr lang="zh-CN" altLang="en-US" sz="2000">
                <a:latin typeface="+mn-ea"/>
                <a:cs typeface="+mn-ea"/>
                <a:sym typeface="+mn-ea"/>
              </a:rPr>
              <a:t>（首要目标）</a:t>
            </a:r>
            <a:endParaRPr lang="zh-CN" altLang="en-US" sz="2000">
              <a:latin typeface="+mn-ea"/>
              <a:cs typeface="+mn-ea"/>
            </a:endParaRPr>
          </a:p>
          <a:p>
            <a:endParaRPr lang="zh-CN" altLang="en-US" sz="2000"/>
          </a:p>
        </p:txBody>
      </p:sp>
      <p:sp>
        <p:nvSpPr>
          <p:cNvPr id="11" name="文本框 10"/>
          <p:cNvSpPr txBox="1"/>
          <p:nvPr/>
        </p:nvSpPr>
        <p:spPr>
          <a:xfrm>
            <a:off x="3200400" y="3048000"/>
            <a:ext cx="4064000" cy="480695"/>
          </a:xfrm>
          <a:prstGeom prst="rect">
            <a:avLst/>
          </a:prstGeom>
          <a:noFill/>
        </p:spPr>
        <p:txBody>
          <a:bodyPr wrap="square" rtlCol="0">
            <a:noAutofit/>
          </a:bodyPr>
          <a:p>
            <a:r>
              <a:rPr lang="zh-CN" altLang="en-US" sz="2000">
                <a:latin typeface="+mn-ea"/>
                <a:cs typeface="+mn-ea"/>
                <a:sym typeface="+mn-ea"/>
              </a:rPr>
              <a:t>（制度优势）</a:t>
            </a:r>
            <a:endParaRPr lang="zh-CN" altLang="en-US" sz="2000">
              <a:latin typeface="+mn-ea"/>
              <a:cs typeface="+mn-ea"/>
            </a:endParaRPr>
          </a:p>
          <a:p>
            <a:endParaRPr lang="zh-CN" altLang="en-US" sz="2000"/>
          </a:p>
        </p:txBody>
      </p:sp>
      <p:sp>
        <p:nvSpPr>
          <p:cNvPr id="12" name="文本框 11"/>
          <p:cNvSpPr txBox="1"/>
          <p:nvPr/>
        </p:nvSpPr>
        <p:spPr>
          <a:xfrm>
            <a:off x="3048000" y="3528695"/>
            <a:ext cx="3084830" cy="398780"/>
          </a:xfrm>
          <a:prstGeom prst="rect">
            <a:avLst/>
          </a:prstGeom>
          <a:noFill/>
        </p:spPr>
        <p:txBody>
          <a:bodyPr wrap="square" rtlCol="0">
            <a:spAutoFit/>
          </a:bodyPr>
          <a:p>
            <a:r>
              <a:rPr lang="zh-CN" altLang="en-US" sz="2000">
                <a:latin typeface="+mn-ea"/>
                <a:cs typeface="+mn-ea"/>
                <a:sym typeface="+mn-ea"/>
              </a:rPr>
              <a:t>（</a:t>
            </a:r>
            <a:r>
              <a:rPr lang="zh-CN" altLang="en-US" sz="2000">
                <a:latin typeface="+mn-ea"/>
                <a:cs typeface="+mn-ea"/>
                <a:sym typeface="+mn-ea"/>
              </a:rPr>
              <a:t>文化力量，根本要求）</a:t>
            </a:r>
            <a:endParaRPr lang="zh-CN" altLang="en-US" sz="2000"/>
          </a:p>
        </p:txBody>
      </p:sp>
      <p:sp>
        <p:nvSpPr>
          <p:cNvPr id="13" name="文本框 12"/>
          <p:cNvSpPr txBox="1"/>
          <p:nvPr/>
        </p:nvSpPr>
        <p:spPr>
          <a:xfrm>
            <a:off x="3456305" y="3980815"/>
            <a:ext cx="2792095" cy="398780"/>
          </a:xfrm>
          <a:prstGeom prst="rect">
            <a:avLst/>
          </a:prstGeom>
          <a:noFill/>
        </p:spPr>
        <p:txBody>
          <a:bodyPr wrap="square" rtlCol="0">
            <a:spAutoFit/>
          </a:bodyPr>
          <a:p>
            <a:r>
              <a:rPr lang="zh-CN" altLang="en-US" sz="2000">
                <a:latin typeface="+mn-ea"/>
                <a:cs typeface="+mn-ea"/>
                <a:sym typeface="+mn-ea"/>
              </a:rPr>
              <a:t>（总体目标）</a:t>
            </a:r>
            <a:endParaRPr lang="zh-CN" altLang="en-US" sz="2000"/>
          </a:p>
        </p:txBody>
      </p:sp>
      <p:sp>
        <p:nvSpPr>
          <p:cNvPr id="14" name="文本框 13"/>
          <p:cNvSpPr txBox="1"/>
          <p:nvPr/>
        </p:nvSpPr>
        <p:spPr>
          <a:xfrm>
            <a:off x="3466465" y="4414520"/>
            <a:ext cx="2477135" cy="497840"/>
          </a:xfrm>
          <a:prstGeom prst="rect">
            <a:avLst/>
          </a:prstGeom>
          <a:noFill/>
        </p:spPr>
        <p:txBody>
          <a:bodyPr wrap="square" rtlCol="0">
            <a:noAutofit/>
          </a:bodyPr>
          <a:p>
            <a:r>
              <a:rPr lang="zh-CN" altLang="en-US" sz="2000">
                <a:latin typeface="+mn-ea"/>
                <a:cs typeface="+mn-ea"/>
                <a:sym typeface="+mn-ea"/>
              </a:rPr>
              <a:t>（生态基础）</a:t>
            </a:r>
            <a:endParaRPr lang="zh-CN" altLang="en-US" sz="2000">
              <a:latin typeface="+mn-ea"/>
              <a:cs typeface="+mn-ea"/>
            </a:endParaRPr>
          </a:p>
          <a:p>
            <a:endParaRPr lang="zh-CN" altLang="en-US" sz="2000"/>
          </a:p>
        </p:txBody>
      </p:sp>
      <p:sp>
        <p:nvSpPr>
          <p:cNvPr id="15" name="文本框 14"/>
          <p:cNvSpPr txBox="1"/>
          <p:nvPr/>
        </p:nvSpPr>
        <p:spPr>
          <a:xfrm>
            <a:off x="3856990" y="4893310"/>
            <a:ext cx="2696210" cy="706755"/>
          </a:xfrm>
          <a:prstGeom prst="rect">
            <a:avLst/>
          </a:prstGeom>
          <a:noFill/>
        </p:spPr>
        <p:txBody>
          <a:bodyPr wrap="square" rtlCol="0">
            <a:spAutoFit/>
          </a:bodyPr>
          <a:p>
            <a:r>
              <a:rPr lang="zh-CN" altLang="en-US" sz="2000">
                <a:latin typeface="+mn-ea"/>
                <a:cs typeface="+mn-ea"/>
                <a:sym typeface="+mn-ea"/>
              </a:rPr>
              <a:t>（外部支撑）</a:t>
            </a:r>
            <a:endParaRPr lang="zh-CN" altLang="en-US" sz="2000">
              <a:latin typeface="+mn-ea"/>
              <a:cs typeface="+mn-ea"/>
            </a:endParaRPr>
          </a:p>
          <a:p>
            <a:endParaRPr lang="zh-CN" altLang="en-US" sz="2000"/>
          </a:p>
        </p:txBody>
      </p:sp>
      <p:sp>
        <p:nvSpPr>
          <p:cNvPr id="16" name="文本框 15"/>
          <p:cNvSpPr txBox="1"/>
          <p:nvPr/>
        </p:nvSpPr>
        <p:spPr>
          <a:xfrm>
            <a:off x="3314700" y="5346700"/>
            <a:ext cx="2552700" cy="706755"/>
          </a:xfrm>
          <a:prstGeom prst="rect">
            <a:avLst/>
          </a:prstGeom>
          <a:noFill/>
        </p:spPr>
        <p:txBody>
          <a:bodyPr wrap="square" rtlCol="0">
            <a:spAutoFit/>
          </a:bodyPr>
          <a:p>
            <a:r>
              <a:rPr lang="zh-CN" altLang="en-US">
                <a:latin typeface="+mn-ea"/>
                <a:cs typeface="+mn-ea"/>
                <a:sym typeface="+mn-ea"/>
              </a:rPr>
              <a:t>（</a:t>
            </a:r>
            <a:r>
              <a:rPr lang="zh-CN" altLang="en-US" sz="2000">
                <a:latin typeface="+mn-ea"/>
                <a:cs typeface="+mn-ea"/>
                <a:sym typeface="+mn-ea"/>
              </a:rPr>
              <a:t>历史贡献）</a:t>
            </a:r>
            <a:endParaRPr lang="zh-CN" altLang="en-US" sz="2000">
              <a:latin typeface="+mn-ea"/>
              <a:cs typeface="+mn-ea"/>
            </a:endParaRPr>
          </a:p>
          <a:p>
            <a:endParaRPr lang="en-US" altLang="zh-C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ipe(down)">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down)">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四、中国式现代化创造了人类文明新形态</a:t>
            </a:r>
            <a:endParaRPr lang="en-US" altLang="zh-CN" sz="2400" b="1">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9404985" cy="553085"/>
          </a:xfrm>
          <a:prstGeom prst="rect">
            <a:avLst/>
          </a:prstGeom>
          <a:noFill/>
        </p:spPr>
        <p:txBody>
          <a:bodyPr wrap="square" rtlCol="0">
            <a:spAutoFit/>
          </a:bodyPr>
          <a:p>
            <a:pPr algn="l" fontAlgn="auto">
              <a:lnSpc>
                <a:spcPct val="150000"/>
              </a:lnSpc>
            </a:pPr>
            <a:r>
              <a:rPr lang="en-US" altLang="zh-CN" sz="2000">
                <a:latin typeface="+mn-ea"/>
                <a:cs typeface="+mn-ea"/>
              </a:rPr>
              <a:t>1.</a:t>
            </a:r>
            <a:r>
              <a:rPr lang="zh-CN" altLang="en-US" sz="2000">
                <a:latin typeface="+mn-ea"/>
                <a:cs typeface="+mn-ea"/>
              </a:rPr>
              <a:t>中国式现代化</a:t>
            </a:r>
            <a:r>
              <a:rPr lang="zh-CN" altLang="en-US" sz="2000">
                <a:latin typeface="+mn-ea"/>
                <a:cs typeface="+mn-ea"/>
              </a:rPr>
              <a:t>提供了一种全新的模式。</a:t>
            </a:r>
            <a:endParaRPr lang="zh-CN" altLang="en-US">
              <a:latin typeface="+mn-ea"/>
              <a:cs typeface="+mn-ea"/>
            </a:endParaRPr>
          </a:p>
        </p:txBody>
      </p:sp>
      <p:pic>
        <p:nvPicPr>
          <p:cNvPr id="8" name="现代化">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200400" y="2141220"/>
            <a:ext cx="5739765" cy="430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3" fill="hold" display="1">
                  <p:stCondLst>
                    <p:cond delay="indefinite"/>
                  </p:stCondLst>
                </p:cTn>
                <p:tgtEl>
                  <p:spTgt spid="8"/>
                </p:tgtEl>
              </p:cMediaNode>
            </p:video>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四、中国式现代化创造了人类文明新形态</a:t>
            </a:r>
            <a:endParaRPr lang="en-US" altLang="zh-CN" sz="2400" b="1">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9404985" cy="2214880"/>
          </a:xfrm>
          <a:prstGeom prst="rect">
            <a:avLst/>
          </a:prstGeom>
          <a:noFill/>
        </p:spPr>
        <p:txBody>
          <a:bodyPr wrap="square" rtlCol="0">
            <a:spAutoFit/>
          </a:bodyPr>
          <a:p>
            <a:pPr algn="l" fontAlgn="auto">
              <a:lnSpc>
                <a:spcPct val="150000"/>
              </a:lnSpc>
            </a:pPr>
            <a:r>
              <a:rPr lang="en-US" altLang="zh-CN" sz="2000">
                <a:latin typeface="+mn-ea"/>
                <a:cs typeface="+mn-ea"/>
              </a:rPr>
              <a:t>1.</a:t>
            </a:r>
            <a:r>
              <a:rPr lang="zh-CN" altLang="en-US" sz="2000">
                <a:latin typeface="+mn-ea"/>
                <a:cs typeface="+mn-ea"/>
              </a:rPr>
              <a:t>中国式现代化</a:t>
            </a:r>
            <a:r>
              <a:rPr lang="zh-CN" altLang="en-US" sz="2000">
                <a:latin typeface="+mn-ea"/>
                <a:cs typeface="+mn-ea"/>
              </a:rPr>
              <a:t>提供了一种全新的模式。</a:t>
            </a:r>
            <a:endParaRPr lang="zh-CN" altLang="en-US" sz="2000">
              <a:latin typeface="+mn-ea"/>
              <a:cs typeface="+mn-ea"/>
            </a:endParaRPr>
          </a:p>
          <a:p>
            <a:pPr algn="l" fontAlgn="auto">
              <a:lnSpc>
                <a:spcPct val="150000"/>
              </a:lnSpc>
            </a:pPr>
            <a:endParaRPr lang="zh-CN" altLang="en-US">
              <a:latin typeface="+mn-ea"/>
              <a:cs typeface="+mn-ea"/>
            </a:endParaRPr>
          </a:p>
          <a:p>
            <a:pPr algn="l" fontAlgn="auto">
              <a:lnSpc>
                <a:spcPct val="150000"/>
              </a:lnSpc>
            </a:pPr>
            <a:r>
              <a:rPr lang="zh-CN" altLang="en-US">
                <a:latin typeface="+mn-ea"/>
                <a:cs typeface="+mn-ea"/>
              </a:rPr>
              <a:t>中国式现代化打破了现代化等于西方化的迷思，展现了不同于西方现代化的</a:t>
            </a:r>
            <a:r>
              <a:rPr lang="zh-CN" altLang="en-US">
                <a:latin typeface="+mn-ea"/>
                <a:cs typeface="+mn-ea"/>
              </a:rPr>
              <a:t>新途径。</a:t>
            </a:r>
            <a:endParaRPr lang="zh-CN" altLang="en-US">
              <a:latin typeface="+mn-ea"/>
              <a:cs typeface="+mn-ea"/>
            </a:endParaRPr>
          </a:p>
          <a:p>
            <a:pPr algn="l" fontAlgn="auto">
              <a:lnSpc>
                <a:spcPct val="150000"/>
              </a:lnSpc>
            </a:pPr>
            <a:endParaRPr lang="zh-CN" altLang="en-US">
              <a:latin typeface="+mn-ea"/>
              <a:cs typeface="+mn-ea"/>
            </a:endParaRPr>
          </a:p>
          <a:p>
            <a:pPr algn="l" fontAlgn="auto">
              <a:lnSpc>
                <a:spcPct val="150000"/>
              </a:lnSpc>
            </a:pPr>
            <a:endParaRPr lang="zh-CN" altLang="en-US">
              <a:latin typeface="+mn-ea"/>
              <a:cs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四、中国式现代化创造了人类文明新形态</a:t>
            </a:r>
            <a:endParaRPr lang="en-US" altLang="zh-CN" sz="2400" b="1">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9404985" cy="553085"/>
          </a:xfrm>
          <a:prstGeom prst="rect">
            <a:avLst/>
          </a:prstGeom>
          <a:noFill/>
        </p:spPr>
        <p:txBody>
          <a:bodyPr wrap="square" rtlCol="0">
            <a:spAutoFit/>
          </a:bodyPr>
          <a:p>
            <a:pPr algn="l" fontAlgn="auto">
              <a:lnSpc>
                <a:spcPct val="150000"/>
              </a:lnSpc>
            </a:pPr>
            <a:r>
              <a:rPr lang="en-US" altLang="zh-CN" sz="2000">
                <a:latin typeface="+mn-ea"/>
                <a:cs typeface="+mn-ea"/>
              </a:rPr>
              <a:t>2.中国式现代化是对西方式的现代化理论和实践的重大超越。</a:t>
            </a:r>
            <a:endParaRPr lang="zh-CN" altLang="en-US">
              <a:latin typeface="+mn-ea"/>
              <a:cs typeface="+mn-ea"/>
            </a:endParaRPr>
          </a:p>
        </p:txBody>
      </p:sp>
      <p:sp>
        <p:nvSpPr>
          <p:cNvPr id="9" name="文本框 8"/>
          <p:cNvSpPr txBox="1"/>
          <p:nvPr/>
        </p:nvSpPr>
        <p:spPr>
          <a:xfrm>
            <a:off x="3629660" y="3991610"/>
            <a:ext cx="4064000" cy="368300"/>
          </a:xfrm>
          <a:prstGeom prst="rect">
            <a:avLst/>
          </a:prstGeom>
          <a:noFill/>
        </p:spPr>
        <p:txBody>
          <a:bodyPr wrap="square" rtlCol="0">
            <a:spAutoFit/>
          </a:bodyPr>
          <a:p>
            <a:endParaRPr lang="zh-CN" altLang="en-US"/>
          </a:p>
        </p:txBody>
      </p:sp>
      <p:sp>
        <p:nvSpPr>
          <p:cNvPr id="8" name="椭圆 7"/>
          <p:cNvSpPr/>
          <p:nvPr/>
        </p:nvSpPr>
        <p:spPr>
          <a:xfrm>
            <a:off x="457200" y="3276600"/>
            <a:ext cx="3505200" cy="1752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有效避免了西方现代化的</a:t>
            </a:r>
            <a:r>
              <a:rPr lang="zh-CN" altLang="en-US"/>
              <a:t>矛盾弊端</a:t>
            </a:r>
            <a:endParaRPr lang="zh-CN" altLang="en-US"/>
          </a:p>
        </p:txBody>
      </p:sp>
      <p:sp>
        <p:nvSpPr>
          <p:cNvPr id="10" name="椭圆 9"/>
          <p:cNvSpPr/>
          <p:nvPr/>
        </p:nvSpPr>
        <p:spPr>
          <a:xfrm>
            <a:off x="4267200" y="3276600"/>
            <a:ext cx="3505200" cy="1752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坚定坚持社会主义</a:t>
            </a:r>
            <a:r>
              <a:rPr lang="zh-CN" altLang="en-US"/>
              <a:t>目标和方向</a:t>
            </a:r>
            <a:endParaRPr lang="zh-CN" altLang="en-US"/>
          </a:p>
        </p:txBody>
      </p:sp>
      <p:sp>
        <p:nvSpPr>
          <p:cNvPr id="11" name="椭圆 10"/>
          <p:cNvSpPr/>
          <p:nvPr/>
        </p:nvSpPr>
        <p:spPr>
          <a:xfrm>
            <a:off x="8039100" y="3179445"/>
            <a:ext cx="3771900" cy="192595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中国式现代化所蕴含的独特世界观、价值观、历史观、文明观、生态观等及其伟大实践，是对世界现代化理论和实践的</a:t>
            </a:r>
            <a:r>
              <a:rPr lang="zh-CN" altLang="en-US"/>
              <a:t>重大创新</a:t>
            </a:r>
            <a:endParaRPr lang="zh-CN" altLang="en-US"/>
          </a:p>
        </p:txBody>
      </p:sp>
      <p:sp>
        <p:nvSpPr>
          <p:cNvPr id="12" name="下弧形箭头 11"/>
          <p:cNvSpPr/>
          <p:nvPr/>
        </p:nvSpPr>
        <p:spPr>
          <a:xfrm>
            <a:off x="7315200" y="5029200"/>
            <a:ext cx="1442720" cy="548005"/>
          </a:xfrm>
          <a:prstGeom prst="curvedUpArrow">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3" name="下弧形箭头 12"/>
          <p:cNvSpPr/>
          <p:nvPr/>
        </p:nvSpPr>
        <p:spPr>
          <a:xfrm rot="10800000" flipH="1">
            <a:off x="3352800" y="2590800"/>
            <a:ext cx="1442720" cy="548005"/>
          </a:xfrm>
          <a:prstGeom prst="curvedUpArrow">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四、中国式现代化创造了人类文明新形态</a:t>
            </a:r>
            <a:endParaRPr lang="en-US" altLang="zh-CN" sz="2400" b="1">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9404985" cy="553085"/>
          </a:xfrm>
          <a:prstGeom prst="rect">
            <a:avLst/>
          </a:prstGeom>
          <a:noFill/>
        </p:spPr>
        <p:txBody>
          <a:bodyPr wrap="square" rtlCol="0">
            <a:spAutoFit/>
          </a:bodyPr>
          <a:p>
            <a:pPr algn="l" fontAlgn="auto">
              <a:lnSpc>
                <a:spcPct val="150000"/>
              </a:lnSpc>
            </a:pPr>
            <a:r>
              <a:rPr lang="en-US" altLang="zh-CN" sz="2000">
                <a:latin typeface="+mn-ea"/>
                <a:cs typeface="+mn-ea"/>
              </a:rPr>
              <a:t>3.中国式现代化为广大发展中国家提供了全新选择。</a:t>
            </a:r>
            <a:endParaRPr lang="en-US" altLang="zh-CN" sz="2000">
              <a:latin typeface="+mn-ea"/>
              <a:cs typeface="+mn-ea"/>
            </a:endParaRPr>
          </a:p>
        </p:txBody>
      </p:sp>
      <p:sp>
        <p:nvSpPr>
          <p:cNvPr id="9" name="文本框 8"/>
          <p:cNvSpPr txBox="1"/>
          <p:nvPr/>
        </p:nvSpPr>
        <p:spPr>
          <a:xfrm>
            <a:off x="3629660" y="3991610"/>
            <a:ext cx="4064000" cy="368300"/>
          </a:xfrm>
          <a:prstGeom prst="rect">
            <a:avLst/>
          </a:prstGeom>
          <a:noFill/>
        </p:spPr>
        <p:txBody>
          <a:bodyPr wrap="square" rtlCol="0">
            <a:spAutoFit/>
          </a:bodyPr>
          <a:p>
            <a:endParaRPr lang="zh-CN" altLang="en-US"/>
          </a:p>
        </p:txBody>
      </p:sp>
      <p:sp>
        <p:nvSpPr>
          <p:cNvPr id="14" name="椭圆 13"/>
          <p:cNvSpPr/>
          <p:nvPr>
            <p:custDataLst>
              <p:tags r:id="rId1"/>
            </p:custDataLst>
          </p:nvPr>
        </p:nvSpPr>
        <p:spPr>
          <a:xfrm>
            <a:off x="838200" y="2438400"/>
            <a:ext cx="3505200" cy="1752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中国式现代化的初步成功和取得的</a:t>
            </a:r>
            <a:r>
              <a:rPr lang="zh-CN" altLang="en-US" sz="1400"/>
              <a:t>显著成效。</a:t>
            </a:r>
            <a:endParaRPr lang="zh-CN" altLang="en-US" sz="1400"/>
          </a:p>
        </p:txBody>
      </p:sp>
      <p:sp>
        <p:nvSpPr>
          <p:cNvPr id="15" name="椭圆 14"/>
          <p:cNvSpPr/>
          <p:nvPr>
            <p:custDataLst>
              <p:tags r:id="rId2"/>
            </p:custDataLst>
          </p:nvPr>
        </p:nvSpPr>
        <p:spPr>
          <a:xfrm>
            <a:off x="7391400" y="2438400"/>
            <a:ext cx="3505200" cy="1752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新时代以来，“东升西降”、“中治西乱”的</a:t>
            </a:r>
            <a:r>
              <a:rPr lang="zh-CN" altLang="en-US" sz="1400"/>
              <a:t>鲜明对比。</a:t>
            </a:r>
            <a:endParaRPr lang="zh-CN" altLang="en-US" sz="1400"/>
          </a:p>
        </p:txBody>
      </p:sp>
      <p:sp>
        <p:nvSpPr>
          <p:cNvPr id="16" name="椭圆 15"/>
          <p:cNvSpPr/>
          <p:nvPr>
            <p:custDataLst>
              <p:tags r:id="rId3"/>
            </p:custDataLst>
          </p:nvPr>
        </p:nvSpPr>
        <p:spPr>
          <a:xfrm>
            <a:off x="4188460" y="4498975"/>
            <a:ext cx="3505200" cy="1752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为广大发展中国家独立自主迈向现代化，探索现代化道路的多样性，提供了</a:t>
            </a:r>
            <a:r>
              <a:rPr lang="zh-CN" altLang="en-US" sz="1400"/>
              <a:t>全新选择。</a:t>
            </a:r>
            <a:endParaRPr lang="zh-CN" altLang="en-US" sz="1400"/>
          </a:p>
        </p:txBody>
      </p:sp>
      <p:cxnSp>
        <p:nvCxnSpPr>
          <p:cNvPr id="17" name="直接箭头连接符 16"/>
          <p:cNvCxnSpPr/>
          <p:nvPr/>
        </p:nvCxnSpPr>
        <p:spPr>
          <a:xfrm>
            <a:off x="3830320" y="4010660"/>
            <a:ext cx="970280" cy="637540"/>
          </a:xfrm>
          <a:prstGeom prst="straightConnector1">
            <a:avLst/>
          </a:prstGeom>
          <a:ln>
            <a:solidFill>
              <a:schemeClr val="accent2">
                <a:lumMod val="60000"/>
                <a:lumOff val="40000"/>
              </a:schemeClr>
            </a:solidFill>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nvCxnSpPr>
        <p:spPr>
          <a:xfrm flipH="1">
            <a:off x="7086600" y="4010660"/>
            <a:ext cx="817880" cy="637540"/>
          </a:xfrm>
          <a:prstGeom prst="straightConnector1">
            <a:avLst/>
          </a:prstGeom>
          <a:ln>
            <a:solidFill>
              <a:schemeClr val="accent2">
                <a:lumMod val="60000"/>
                <a:lumOff val="40000"/>
              </a:schemeClr>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6" name="文本框 5"/>
          <p:cNvSpPr txBox="1"/>
          <p:nvPr/>
        </p:nvSpPr>
        <p:spPr>
          <a:xfrm>
            <a:off x="1066800" y="1219200"/>
            <a:ext cx="9162415" cy="4061460"/>
          </a:xfrm>
          <a:prstGeom prst="rect">
            <a:avLst/>
          </a:prstGeom>
          <a:noFill/>
        </p:spPr>
        <p:txBody>
          <a:bodyPr wrap="square" rtlCol="0">
            <a:spAutoFit/>
          </a:bodyPr>
          <a:p>
            <a:pPr marL="720090" indent="0" algn="l" fontAlgn="auto">
              <a:lnSpc>
                <a:spcPct val="150000"/>
              </a:lnSpc>
            </a:pPr>
            <a:r>
              <a:rPr lang="en-US" altLang="zh-CN" sz="2000">
                <a:latin typeface="+mn-ea"/>
                <a:cs typeface="+mn-ea"/>
              </a:rPr>
              <a:t>            </a:t>
            </a:r>
            <a:r>
              <a:rPr lang="zh-CN" altLang="en-US" sz="3200" b="1">
                <a:solidFill>
                  <a:srgbClr val="C00000"/>
                </a:solidFill>
                <a:latin typeface="Arial Bold" panose="020B0604020202090204" charset="0"/>
                <a:cs typeface="Arial Bold" panose="020B0604020202090204" charset="0"/>
              </a:rPr>
              <a:t>蓝图已绘就</a:t>
            </a:r>
            <a:r>
              <a:rPr lang="en-US" altLang="zh-CN" sz="3200" b="1">
                <a:solidFill>
                  <a:srgbClr val="C00000"/>
                </a:solidFill>
                <a:latin typeface="Arial Bold" panose="020B0604020202090204" charset="0"/>
                <a:cs typeface="Arial Bold" panose="020B0604020202090204" charset="0"/>
              </a:rPr>
              <a:t> </a:t>
            </a:r>
            <a:r>
              <a:rPr lang="zh-CN" altLang="en-US" sz="3200" b="1">
                <a:solidFill>
                  <a:srgbClr val="C00000"/>
                </a:solidFill>
                <a:latin typeface="Arial Bold" panose="020B0604020202090204" charset="0"/>
                <a:cs typeface="Arial Bold" panose="020B0604020202090204" charset="0"/>
              </a:rPr>
              <a:t>号角已吹响</a:t>
            </a:r>
            <a:endParaRPr lang="en-US" altLang="zh-CN" sz="3200" b="1">
              <a:solidFill>
                <a:srgbClr val="C00000"/>
              </a:solidFill>
              <a:latin typeface="Arial Bold" panose="020B0604020202090204" charset="0"/>
              <a:cs typeface="Arial Bold" panose="020B0604020202090204" charset="0"/>
            </a:endParaRPr>
          </a:p>
          <a:p>
            <a:pPr marL="720090" indent="0" algn="l" fontAlgn="auto">
              <a:lnSpc>
                <a:spcPct val="150000"/>
              </a:lnSpc>
            </a:pPr>
            <a:r>
              <a:rPr lang="en-US" altLang="zh-CN" sz="2000">
                <a:latin typeface="+mn-ea"/>
                <a:cs typeface="+mn-ea"/>
              </a:rPr>
              <a:t>    </a:t>
            </a:r>
            <a:r>
              <a:rPr lang="zh-CN" altLang="en-US" sz="2000">
                <a:latin typeface="+mn-ea"/>
                <a:cs typeface="+mn-ea"/>
              </a:rPr>
              <a:t>党的二十大明确指出，从现在起，中国共产党的中心任务就是团结带领全国各族人民全面建成社会主义现代化强国，实现第二个百年奋斗目标，以中国式现代化全面推进中华民族伟大复兴，我们必须坚定不移走中国式现代化道路，坚持不懈为中华民族伟大复兴</a:t>
            </a:r>
            <a:r>
              <a:rPr lang="zh-CN" altLang="en-US" sz="2000">
                <a:latin typeface="+mn-ea"/>
                <a:cs typeface="+mn-ea"/>
              </a:rPr>
              <a:t>而团结奋斗。</a:t>
            </a:r>
            <a:endParaRPr lang="zh-CN" altLang="en-US" sz="2000">
              <a:latin typeface="+mn-ea"/>
              <a:cs typeface="+mn-ea"/>
            </a:endParaRPr>
          </a:p>
          <a:p>
            <a:pPr marL="720090" indent="0" algn="l" fontAlgn="auto">
              <a:lnSpc>
                <a:spcPct val="150000"/>
              </a:lnSpc>
            </a:pPr>
            <a:r>
              <a:rPr lang="en-US" altLang="zh-CN" sz="2000">
                <a:latin typeface="+mn-ea"/>
                <a:cs typeface="+mn-ea"/>
              </a:rPr>
              <a:t>    </a:t>
            </a:r>
            <a:r>
              <a:rPr lang="zh-CN" altLang="en-US" sz="2000">
                <a:latin typeface="+mn-ea"/>
                <a:cs typeface="+mn-ea"/>
              </a:rPr>
              <a:t>只要我们始终坚持高举伟大旗帜，更加紧密地团结在以习近平同志为核心的党中央周围，步履坚定沿着中国式现代化这条康庄大道奋勇前进，就一定能实现中华民族伟大复兴的</a:t>
            </a:r>
            <a:r>
              <a:rPr lang="zh-CN" altLang="en-US" sz="2000">
                <a:latin typeface="+mn-ea"/>
                <a:cs typeface="+mn-ea"/>
              </a:rPr>
              <a:t>宏伟夙愿。</a:t>
            </a:r>
            <a:endParaRPr lang="zh-CN" altLang="en-US" sz="2000">
              <a:latin typeface="+mn-ea"/>
              <a:cs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10488930" cy="1027430"/>
          </a:xfrm>
          <a:prstGeom prst="rect">
            <a:avLst/>
          </a:prstGeom>
        </p:spPr>
        <p:txBody>
          <a:bodyPr vert="horz" wrap="square" lIns="0" tIns="12065" rIns="0" bIns="0" rtlCol="0">
            <a:spAutoFit/>
          </a:bodyPr>
          <a:lstStyle/>
          <a:p>
            <a:pPr marL="12700">
              <a:lnSpc>
                <a:spcPct val="100000"/>
              </a:lnSpc>
              <a:spcBef>
                <a:spcPts val="95"/>
              </a:spcBef>
            </a:pPr>
            <a:r>
              <a:rPr lang="zh-CN" sz="6600" b="1" spc="-5" dirty="0">
                <a:solidFill>
                  <a:srgbClr val="C70000"/>
                </a:solidFill>
                <a:latin typeface="微软雅黑" panose="020B0503020204020204" charset="-122"/>
                <a:cs typeface="微软雅黑" panose="020B0503020204020204" charset="-122"/>
              </a:rPr>
              <a:t>全体教师党员进行交流学习</a:t>
            </a:r>
            <a:endParaRPr lang="zh-CN" sz="66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9356090" cy="1365885"/>
          </a:xfrm>
          <a:prstGeom prst="rect">
            <a:avLst/>
          </a:prstGeom>
        </p:spPr>
        <p:txBody>
          <a:bodyPr vert="horz" wrap="square" lIns="0" tIns="12065" rIns="0" bIns="0" rtlCol="0">
            <a:spAutoFit/>
          </a:bodyPr>
          <a:lstStyle/>
          <a:p>
            <a:pPr marL="12700" algn="ctr">
              <a:lnSpc>
                <a:spcPct val="100000"/>
              </a:lnSpc>
              <a:spcBef>
                <a:spcPts val="95"/>
              </a:spcBef>
            </a:pPr>
            <a:r>
              <a:rPr lang="zh-CN" sz="8800" b="1" spc="-5" dirty="0">
                <a:solidFill>
                  <a:srgbClr val="C70000"/>
                </a:solidFill>
                <a:latin typeface="微软雅黑" panose="020B0503020204020204" charset="-122"/>
                <a:cs typeface="微软雅黑" panose="020B0503020204020204" charset="-122"/>
              </a:rPr>
              <a:t>总结</a:t>
            </a:r>
            <a:endParaRPr lang="zh-CN" sz="88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1"/>
          <p:cNvSpPr/>
          <p:nvPr/>
        </p:nvSpPr>
        <p:spPr>
          <a:xfrm>
            <a:off x="2796540" y="4678045"/>
            <a:ext cx="1574800" cy="442595"/>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pPr algn="ctr"/>
            <a:r>
              <a:rPr sz="2000" b="1" spc="-5" dirty="0">
                <a:solidFill>
                  <a:srgbClr val="FFFFFF"/>
                </a:solidFill>
                <a:latin typeface="微软雅黑" panose="020B0503020204020204" charset="-122"/>
                <a:cs typeface="微软雅黑" panose="020B0503020204020204" charset="-122"/>
                <a:sym typeface="+mn-ea"/>
              </a:rPr>
              <a:t>第</a:t>
            </a:r>
            <a:r>
              <a:rPr lang="zh-CN" sz="2000" b="1" spc="-5" dirty="0">
                <a:solidFill>
                  <a:srgbClr val="FFFFFF"/>
                </a:solidFill>
                <a:latin typeface="微软雅黑" panose="020B0503020204020204" charset="-122"/>
                <a:cs typeface="微软雅黑" panose="020B0503020204020204" charset="-122"/>
                <a:sym typeface="+mn-ea"/>
              </a:rPr>
              <a:t>四</a:t>
            </a:r>
            <a:r>
              <a:rPr sz="2000" b="1" spc="-5" dirty="0">
                <a:solidFill>
                  <a:srgbClr val="FFFFFF"/>
                </a:solidFill>
                <a:latin typeface="微软雅黑" panose="020B0503020204020204" charset="-122"/>
                <a:cs typeface="微软雅黑" panose="020B0503020204020204" charset="-122"/>
                <a:sym typeface="+mn-ea"/>
              </a:rPr>
              <a:t>部分</a:t>
            </a:r>
            <a:endParaRPr sz="2000" b="1" spc="-5" dirty="0">
              <a:solidFill>
                <a:srgbClr val="FFFFFF"/>
              </a:solidFill>
              <a:latin typeface="微软雅黑" panose="020B0503020204020204" charset="-122"/>
              <a:cs typeface="微软雅黑" panose="020B0503020204020204" charset="-122"/>
            </a:endParaRPr>
          </a:p>
          <a:p>
            <a:endParaRPr sz="2000"/>
          </a:p>
        </p:txBody>
      </p:sp>
      <p:sp>
        <p:nvSpPr>
          <p:cNvPr id="2" name="object 2"/>
          <p:cNvSpPr/>
          <p:nvPr/>
        </p:nvSpPr>
        <p:spPr>
          <a:xfrm>
            <a:off x="38100" y="5154295"/>
            <a:ext cx="12153900" cy="166116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3673475" cy="20421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8100" y="5562600"/>
            <a:ext cx="12192000" cy="1313815"/>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2981960" cy="149034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422765" y="4559300"/>
            <a:ext cx="2769235" cy="22987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658995"/>
            <a:ext cx="2007235" cy="219900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7" cstate="print"/>
            <a:stretch>
              <a:fillRect/>
            </a:stretch>
          </a:blipFill>
        </p:spPr>
        <p:txBody>
          <a:bodyPr wrap="square" lIns="0" tIns="0" rIns="0" bIns="0" rtlCol="0"/>
          <a:lstStyle/>
          <a:p/>
        </p:txBody>
      </p:sp>
      <p:sp>
        <p:nvSpPr>
          <p:cNvPr id="9" name="object 9"/>
          <p:cNvSpPr txBox="1">
            <a:spLocks noGrp="1"/>
          </p:cNvSpPr>
          <p:nvPr>
            <p:ph type="title"/>
          </p:nvPr>
        </p:nvSpPr>
        <p:spPr>
          <a:xfrm>
            <a:off x="1689989" y="1719833"/>
            <a:ext cx="702310" cy="837565"/>
          </a:xfrm>
          <a:prstGeom prst="rect">
            <a:avLst/>
          </a:prstGeom>
        </p:spPr>
        <p:txBody>
          <a:bodyPr vert="horz" wrap="square" lIns="0" tIns="15875" rIns="0" bIns="0" rtlCol="0">
            <a:spAutoFit/>
          </a:bodyPr>
          <a:lstStyle/>
          <a:p>
            <a:pPr marL="12700">
              <a:lnSpc>
                <a:spcPct val="100000"/>
              </a:lnSpc>
              <a:spcBef>
                <a:spcPts val="125"/>
              </a:spcBef>
            </a:pPr>
            <a:r>
              <a:rPr sz="5300" spc="25" dirty="0">
                <a:solidFill>
                  <a:srgbClr val="C00000"/>
                </a:solidFill>
              </a:rPr>
              <a:t>目</a:t>
            </a:r>
            <a:endParaRPr sz="5300"/>
          </a:p>
        </p:txBody>
      </p:sp>
      <p:sp>
        <p:nvSpPr>
          <p:cNvPr id="10" name="object 10"/>
          <p:cNvSpPr txBox="1"/>
          <p:nvPr/>
        </p:nvSpPr>
        <p:spPr>
          <a:xfrm>
            <a:off x="1689989" y="3101975"/>
            <a:ext cx="702310" cy="837565"/>
          </a:xfrm>
          <a:prstGeom prst="rect">
            <a:avLst/>
          </a:prstGeom>
        </p:spPr>
        <p:txBody>
          <a:bodyPr vert="horz" wrap="square" lIns="0" tIns="15875" rIns="0" bIns="0" rtlCol="0">
            <a:spAutoFit/>
          </a:bodyPr>
          <a:lstStyle/>
          <a:p>
            <a:pPr marL="12700">
              <a:lnSpc>
                <a:spcPct val="100000"/>
              </a:lnSpc>
              <a:spcBef>
                <a:spcPts val="125"/>
              </a:spcBef>
            </a:pPr>
            <a:r>
              <a:rPr sz="5300" b="1" spc="25" dirty="0">
                <a:solidFill>
                  <a:srgbClr val="C00000"/>
                </a:solidFill>
                <a:latin typeface="微软雅黑" panose="020B0503020204020204" charset="-122"/>
                <a:cs typeface="微软雅黑" panose="020B0503020204020204" charset="-122"/>
              </a:rPr>
              <a:t>录</a:t>
            </a:r>
            <a:endParaRPr sz="5300">
              <a:latin typeface="微软雅黑" panose="020B0503020204020204" charset="-122"/>
              <a:cs typeface="微软雅黑" panose="020B0503020204020204" charset="-122"/>
            </a:endParaRPr>
          </a:p>
        </p:txBody>
      </p:sp>
      <p:sp>
        <p:nvSpPr>
          <p:cNvPr id="11" name="object 11"/>
          <p:cNvSpPr/>
          <p:nvPr/>
        </p:nvSpPr>
        <p:spPr>
          <a:xfrm>
            <a:off x="2796540" y="3336290"/>
            <a:ext cx="1575435" cy="46101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lstStyle/>
          <a:p>
            <a:endParaRPr sz="2400"/>
          </a:p>
        </p:txBody>
      </p:sp>
      <p:sp>
        <p:nvSpPr>
          <p:cNvPr id="12" name="object 12"/>
          <p:cNvSpPr/>
          <p:nvPr/>
        </p:nvSpPr>
        <p:spPr>
          <a:xfrm>
            <a:off x="4503420" y="2879090"/>
            <a:ext cx="6601460" cy="1350645"/>
          </a:xfrm>
          <a:custGeom>
            <a:avLst/>
            <a:gdLst/>
            <a:ahLst/>
            <a:cxnLst/>
            <a:rect l="l" t="t" r="r" b="b"/>
            <a:pathLst>
              <a:path w="5047615" h="497204">
                <a:moveTo>
                  <a:pt x="0" y="496824"/>
                </a:moveTo>
                <a:lnTo>
                  <a:pt x="5047487" y="496824"/>
                </a:lnTo>
                <a:lnTo>
                  <a:pt x="5047487" y="0"/>
                </a:lnTo>
                <a:lnTo>
                  <a:pt x="0" y="0"/>
                </a:lnTo>
                <a:lnTo>
                  <a:pt x="0" y="496824"/>
                </a:lnTo>
                <a:close/>
              </a:path>
            </a:pathLst>
          </a:custGeom>
          <a:ln w="12192">
            <a:solidFill>
              <a:srgbClr val="D50000"/>
            </a:solidFill>
          </a:ln>
        </p:spPr>
        <p:txBody>
          <a:bodyPr wrap="square" lIns="0" tIns="0" rIns="0" bIns="0" rtlCol="0"/>
          <a:lstStyle/>
          <a:p>
            <a:endParaRPr sz="2400"/>
          </a:p>
        </p:txBody>
      </p:sp>
      <p:sp>
        <p:nvSpPr>
          <p:cNvPr id="13" name="object 13"/>
          <p:cNvSpPr txBox="1"/>
          <p:nvPr/>
        </p:nvSpPr>
        <p:spPr>
          <a:xfrm>
            <a:off x="2797175" y="956945"/>
            <a:ext cx="1574800" cy="486410"/>
          </a:xfrm>
          <a:prstGeom prst="rect">
            <a:avLst/>
          </a:prstGeom>
          <a:solidFill>
            <a:srgbClr val="D50000"/>
          </a:solidFill>
        </p:spPr>
        <p:txBody>
          <a:bodyPr vert="horz" wrap="square" lIns="0" tIns="100965" rIns="0" bIns="0" rtlCol="0">
            <a:noAutofit/>
          </a:bodyPr>
          <a:lstStyle/>
          <a:p>
            <a:pPr marL="257175">
              <a:lnSpc>
                <a:spcPct val="100000"/>
              </a:lnSpc>
              <a:spcBef>
                <a:spcPts val="795"/>
              </a:spcBef>
            </a:pPr>
            <a:r>
              <a:rPr sz="2000" b="1" spc="-5" dirty="0">
                <a:solidFill>
                  <a:srgbClr val="FFFFFF"/>
                </a:solidFill>
                <a:latin typeface="微软雅黑" panose="020B0503020204020204" charset="-122"/>
                <a:cs typeface="微软雅黑" panose="020B0503020204020204" charset="-122"/>
              </a:rPr>
              <a:t>第一部分</a:t>
            </a:r>
            <a:endParaRPr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026410" y="3389630"/>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503420" y="956945"/>
            <a:ext cx="6630670" cy="472440"/>
          </a:xfrm>
          <a:prstGeom prst="rect">
            <a:avLst/>
          </a:prstGeom>
          <a:ln w="12192">
            <a:solidFill>
              <a:srgbClr val="D50000"/>
            </a:solidFill>
          </a:ln>
        </p:spPr>
        <p:txBody>
          <a:bodyPr vert="horz" wrap="square" lIns="0" tIns="104139" rIns="0" bIns="0" rtlCol="0">
            <a:spAutoFit/>
          </a:bodyPr>
          <a:lstStyle/>
          <a:p>
            <a:pPr marL="257175" algn="ctr">
              <a:lnSpc>
                <a:spcPct val="100000"/>
              </a:lnSpc>
              <a:spcBef>
                <a:spcPts val="820"/>
              </a:spcBef>
            </a:pPr>
            <a:r>
              <a:rPr lang="zh-CN" sz="2400" dirty="0">
                <a:solidFill>
                  <a:srgbClr val="C00000"/>
                </a:solidFill>
                <a:latin typeface="微软雅黑" panose="020B0503020204020204" charset="-122"/>
                <a:cs typeface="微软雅黑" panose="020B0503020204020204" charset="-122"/>
              </a:rPr>
              <a:t>政治学习</a:t>
            </a:r>
            <a:endParaRPr lang="zh-CN" sz="24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502785" y="1718945"/>
            <a:ext cx="6631940" cy="826135"/>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400" spc="35" dirty="0">
                <a:solidFill>
                  <a:srgbClr val="C00000"/>
                </a:solidFill>
                <a:latin typeface="微软雅黑" panose="020B0503020204020204" charset="-122"/>
                <a:cs typeface="微软雅黑" panose="020B0503020204020204" charset="-122"/>
              </a:rPr>
              <a:t>学习</a:t>
            </a:r>
            <a:r>
              <a:rPr lang="en-US" altLang="zh-CN" sz="2400" spc="35" dirty="0">
                <a:solidFill>
                  <a:srgbClr val="C00000"/>
                </a:solidFill>
                <a:latin typeface="微软雅黑" panose="020B0503020204020204" charset="-122"/>
                <a:cs typeface="微软雅黑" panose="020B0503020204020204" charset="-122"/>
              </a:rPr>
              <a:t>习近平在</a:t>
            </a:r>
            <a:r>
              <a:rPr lang="zh-CN" altLang="en-US" sz="2400" spc="35" dirty="0">
                <a:solidFill>
                  <a:srgbClr val="C00000"/>
                </a:solidFill>
                <a:latin typeface="微软雅黑" panose="020B0503020204020204" charset="-122"/>
                <a:cs typeface="微软雅黑" panose="020B0503020204020204" charset="-122"/>
              </a:rPr>
              <a:t>二十届中央纪委四次全会上发表的</a:t>
            </a:r>
            <a:r>
              <a:rPr lang="zh-CN" altLang="en-US" sz="2400" spc="35" dirty="0">
                <a:solidFill>
                  <a:srgbClr val="C00000"/>
                </a:solidFill>
                <a:latin typeface="微软雅黑" panose="020B0503020204020204" charset="-122"/>
                <a:cs typeface="微软雅黑" panose="020B0503020204020204" charset="-122"/>
              </a:rPr>
              <a:t>重要讲话</a:t>
            </a:r>
            <a:endParaRPr lang="zh-CN" altLang="en-US" sz="2400" spc="35" dirty="0">
              <a:solidFill>
                <a:srgbClr val="C00000"/>
              </a:solidFill>
              <a:latin typeface="微软雅黑" panose="020B0503020204020204" charset="-122"/>
              <a:cs typeface="微软雅黑" panose="020B0503020204020204" charset="-122"/>
            </a:endParaRPr>
          </a:p>
        </p:txBody>
      </p:sp>
      <p:sp>
        <p:nvSpPr>
          <p:cNvPr id="22" name="object 22"/>
          <p:cNvSpPr txBox="1"/>
          <p:nvPr/>
        </p:nvSpPr>
        <p:spPr>
          <a:xfrm>
            <a:off x="4495800" y="2971800"/>
            <a:ext cx="6601460" cy="1482725"/>
          </a:xfrm>
          <a:prstGeom prst="rect">
            <a:avLst/>
          </a:prstGeom>
        </p:spPr>
        <p:txBody>
          <a:bodyPr vert="horz" wrap="square" lIns="0" tIns="17145" rIns="0" bIns="0" rtlCol="0">
            <a:noAutofit/>
          </a:bodyPr>
          <a:lstStyle/>
          <a:p>
            <a:pPr marL="12700" algn="l">
              <a:lnSpc>
                <a:spcPct val="100000"/>
              </a:lnSpc>
              <a:spcBef>
                <a:spcPts val="135"/>
              </a:spcBef>
            </a:pPr>
            <a:r>
              <a:rPr lang="zh-CN" sz="2400" spc="35" dirty="0">
                <a:solidFill>
                  <a:srgbClr val="C00000"/>
                </a:solidFill>
                <a:latin typeface="微软雅黑" panose="020B0503020204020204" charset="-122"/>
                <a:cs typeface="微软雅黑" panose="020B0503020204020204" charset="-122"/>
              </a:rPr>
              <a:t>学习贯彻党的二十届三中全会精神专题辅导系列课程：发挥经济体制改革牵引作用，全面推进各领域</a:t>
            </a:r>
            <a:r>
              <a:rPr lang="zh-CN" sz="2400" spc="35" dirty="0">
                <a:solidFill>
                  <a:srgbClr val="C00000"/>
                </a:solidFill>
                <a:latin typeface="微软雅黑" panose="020B0503020204020204" charset="-122"/>
                <a:cs typeface="微软雅黑" panose="020B0503020204020204" charset="-122"/>
              </a:rPr>
              <a:t>改革</a:t>
            </a:r>
            <a:endParaRPr lang="zh-CN" sz="2400" spc="35" dirty="0">
              <a:solidFill>
                <a:srgbClr val="C00000"/>
              </a:solidFill>
              <a:latin typeface="微软雅黑" panose="020B0503020204020204" charset="-122"/>
              <a:cs typeface="微软雅黑" panose="020B0503020204020204" charset="-122"/>
            </a:endParaRPr>
          </a:p>
        </p:txBody>
      </p:sp>
      <p:sp>
        <p:nvSpPr>
          <p:cNvPr id="18" name="object 11"/>
          <p:cNvSpPr/>
          <p:nvPr/>
        </p:nvSpPr>
        <p:spPr>
          <a:xfrm>
            <a:off x="2796540" y="1984375"/>
            <a:ext cx="1574800" cy="48133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endParaRPr sz="2400"/>
          </a:p>
        </p:txBody>
      </p:sp>
      <p:sp>
        <p:nvSpPr>
          <p:cNvPr id="19" name="object 15"/>
          <p:cNvSpPr txBox="1"/>
          <p:nvPr/>
        </p:nvSpPr>
        <p:spPr>
          <a:xfrm>
            <a:off x="3016250" y="2065020"/>
            <a:ext cx="1136650" cy="319405"/>
          </a:xfrm>
          <a:prstGeom prst="rect">
            <a:avLst/>
          </a:prstGeom>
        </p:spPr>
        <p:txBody>
          <a:bodyPr vert="horz" wrap="square" lIns="0" tIns="12065" rIns="0" bIns="0" rtlCol="0">
            <a:spAutoFit/>
          </a:bodyPr>
          <a:p>
            <a:pPr marL="12700" algn="ctr">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
        <p:nvSpPr>
          <p:cNvPr id="14" name="object 12"/>
          <p:cNvSpPr/>
          <p:nvPr/>
        </p:nvSpPr>
        <p:spPr>
          <a:xfrm>
            <a:off x="4503420" y="4530725"/>
            <a:ext cx="6601460" cy="1092835"/>
          </a:xfrm>
          <a:custGeom>
            <a:avLst/>
            <a:gdLst/>
            <a:ahLst/>
            <a:cxnLst/>
            <a:rect l="l" t="t" r="r" b="b"/>
            <a:pathLst>
              <a:path w="5047615" h="497204">
                <a:moveTo>
                  <a:pt x="0" y="496824"/>
                </a:moveTo>
                <a:lnTo>
                  <a:pt x="5047487" y="496824"/>
                </a:lnTo>
                <a:lnTo>
                  <a:pt x="5047487" y="0"/>
                </a:lnTo>
                <a:lnTo>
                  <a:pt x="0" y="0"/>
                </a:lnTo>
                <a:lnTo>
                  <a:pt x="0" y="496824"/>
                </a:lnTo>
                <a:close/>
              </a:path>
            </a:pathLst>
          </a:custGeom>
          <a:ln w="12192">
            <a:solidFill>
              <a:srgbClr val="D50000"/>
            </a:solidFill>
          </a:ln>
        </p:spPr>
        <p:txBody>
          <a:bodyPr wrap="square" lIns="0" tIns="0" rIns="0" bIns="0" rtlCol="0"/>
          <a:p>
            <a:endParaRPr sz="2400"/>
          </a:p>
        </p:txBody>
      </p:sp>
      <p:sp>
        <p:nvSpPr>
          <p:cNvPr id="21" name="object 22"/>
          <p:cNvSpPr txBox="1"/>
          <p:nvPr/>
        </p:nvSpPr>
        <p:spPr>
          <a:xfrm>
            <a:off x="4495800" y="4623435"/>
            <a:ext cx="6601460" cy="902970"/>
          </a:xfrm>
          <a:prstGeom prst="rect">
            <a:avLst/>
          </a:prstGeom>
        </p:spPr>
        <p:txBody>
          <a:bodyPr vert="horz" wrap="square" lIns="0" tIns="17145" rIns="0" bIns="0" rtlCol="0">
            <a:noAutofit/>
          </a:bodyPr>
          <a:p>
            <a:pPr marL="12700" algn="l">
              <a:lnSpc>
                <a:spcPct val="100000"/>
              </a:lnSpc>
              <a:spcBef>
                <a:spcPts val="135"/>
              </a:spcBef>
            </a:pPr>
            <a:r>
              <a:rPr lang="zh-CN" sz="2400" spc="35" dirty="0">
                <a:solidFill>
                  <a:srgbClr val="C00000"/>
                </a:solidFill>
                <a:latin typeface="微软雅黑" panose="020B0503020204020204" charset="-122"/>
                <a:cs typeface="微软雅黑" panose="020B0503020204020204" charset="-122"/>
              </a:rPr>
              <a:t>袁家军：加快建设全面深化改革先行区，让挨个成为现代化新重庆建设“金名片”</a:t>
            </a:r>
            <a:endParaRPr lang="zh-CN" sz="2400" spc="35" dirty="0">
              <a:solidFill>
                <a:srgbClr val="C00000"/>
              </a:solidFill>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9239250" y="4467225"/>
            <a:ext cx="2952750" cy="239077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817745"/>
            <a:ext cx="1880235" cy="2040255"/>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718945" y="3110865"/>
            <a:ext cx="8677275" cy="1428115"/>
          </a:xfrm>
          <a:prstGeom prst="rect">
            <a:avLst/>
          </a:prstGeom>
        </p:spPr>
        <p:txBody>
          <a:bodyPr vert="horz" wrap="square" lIns="0" tIns="14604" rIns="0" bIns="0" rtlCol="0">
            <a:spAutoFit/>
          </a:bodyPr>
          <a:lstStyle/>
          <a:p>
            <a:pPr marL="12700" algn="ctr">
              <a:lnSpc>
                <a:spcPct val="100000"/>
              </a:lnSpc>
              <a:spcBef>
                <a:spcPts val="115"/>
              </a:spcBef>
            </a:pPr>
            <a:r>
              <a:rPr lang="zh-CN" sz="4800" b="1" spc="15" dirty="0">
                <a:solidFill>
                  <a:srgbClr val="C70000"/>
                </a:solidFill>
                <a:latin typeface="微软雅黑" panose="020B0503020204020204" charset="-122"/>
                <a:cs typeface="微软雅黑" panose="020B0503020204020204" charset="-122"/>
              </a:rPr>
              <a:t>政治学习</a:t>
            </a:r>
            <a:endParaRPr lang="zh-CN" sz="5850" b="1" spc="15" dirty="0">
              <a:solidFill>
                <a:srgbClr val="C70000"/>
              </a:solidFill>
              <a:latin typeface="微软雅黑" panose="020B0503020204020204" charset="-122"/>
              <a:cs typeface="微软雅黑" panose="020B0503020204020204" charset="-122"/>
            </a:endParaRPr>
          </a:p>
          <a:p>
            <a:pPr marL="12700" algn="ctr">
              <a:lnSpc>
                <a:spcPct val="100000"/>
              </a:lnSpc>
              <a:spcBef>
                <a:spcPts val="115"/>
              </a:spcBef>
            </a:pPr>
            <a:endParaRPr lang="en-US" altLang="zh-CN" sz="1400">
              <a:latin typeface="微软雅黑" panose="020B0503020204020204" charset="-122"/>
              <a:cs typeface="微软雅黑" panose="020B0503020204020204" charset="-122"/>
            </a:endParaRPr>
          </a:p>
          <a:p>
            <a:pPr marL="12700" algn="ctr">
              <a:lnSpc>
                <a:spcPct val="100000"/>
              </a:lnSpc>
              <a:spcBef>
                <a:spcPts val="115"/>
              </a:spcBef>
            </a:pPr>
            <a:endParaRPr lang="zh-CN" altLang="en-US" sz="280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612385" y="1804542"/>
            <a:ext cx="2768600" cy="84836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第一部分</a:t>
            </a:r>
            <a:endParaRPr sz="5400">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6629400" y="1371600"/>
            <a:ext cx="5111115" cy="3568700"/>
          </a:xfrm>
          <a:prstGeom prst="rect">
            <a:avLst/>
          </a:prstGeom>
          <a:noFill/>
        </p:spPr>
        <p:txBody>
          <a:bodyPr wrap="square" rtlCol="0">
            <a:noAutofit/>
          </a:bodyPr>
          <a:p>
            <a:pPr indent="457200" algn="l" fontAlgn="auto">
              <a:lnSpc>
                <a:spcPct val="150000"/>
              </a:lnSpc>
            </a:pPr>
            <a:r>
              <a:rPr lang="en-US" altLang="zh-CN" sz="2400">
                <a:latin typeface="微软雅黑" panose="020B0503020204020204" charset="-122"/>
                <a:cs typeface="微软雅黑" panose="020B0503020204020204" charset="-122"/>
                <a:sym typeface="+mn-ea"/>
              </a:rPr>
              <a:t>2022</a:t>
            </a:r>
            <a:r>
              <a:rPr lang="zh-CN" altLang="en-US" sz="2400">
                <a:latin typeface="微软雅黑" panose="020B0503020204020204" charset="-122"/>
                <a:cs typeface="微软雅黑" panose="020B0503020204020204" charset="-122"/>
                <a:sym typeface="+mn-ea"/>
              </a:rPr>
              <a:t>年</a:t>
            </a:r>
            <a:r>
              <a:rPr lang="en-US" altLang="zh-CN" sz="2400">
                <a:latin typeface="微软雅黑" panose="020B0503020204020204" charset="-122"/>
                <a:cs typeface="微软雅黑" panose="020B0503020204020204" charset="-122"/>
                <a:sym typeface="+mn-ea"/>
              </a:rPr>
              <a:t>10</a:t>
            </a:r>
            <a:r>
              <a:rPr lang="zh-CN" altLang="en-US" sz="2400">
                <a:latin typeface="微软雅黑" panose="020B0503020204020204" charset="-122"/>
                <a:cs typeface="微软雅黑" panose="020B0503020204020204" charset="-122"/>
                <a:sym typeface="+mn-ea"/>
              </a:rPr>
              <a:t>月</a:t>
            </a:r>
            <a:r>
              <a:rPr lang="en-US" altLang="zh-CN" sz="2400">
                <a:latin typeface="微软雅黑" panose="020B0503020204020204" charset="-122"/>
                <a:cs typeface="微软雅黑" panose="020B0503020204020204" charset="-122"/>
                <a:sym typeface="+mn-ea"/>
              </a:rPr>
              <a:t>16</a:t>
            </a:r>
            <a:r>
              <a:rPr lang="zh-CN" altLang="en-US" sz="2400">
                <a:latin typeface="微软雅黑" panose="020B0503020204020204" charset="-122"/>
                <a:cs typeface="微软雅黑" panose="020B0503020204020204" charset="-122"/>
                <a:sym typeface="+mn-ea"/>
              </a:rPr>
              <a:t>日，习近平在党的二十次全国代表大会上作了题为《高举中国特色社会主义伟大旗帜，为全面建设社会主义现代化国家而团结奋斗》的</a:t>
            </a:r>
            <a:r>
              <a:rPr lang="zh-CN" altLang="en-US" sz="2400">
                <a:latin typeface="微软雅黑" panose="020B0503020204020204" charset="-122"/>
                <a:cs typeface="微软雅黑" panose="020B0503020204020204" charset="-122"/>
                <a:sym typeface="+mn-ea"/>
              </a:rPr>
              <a:t>报告。</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zh-CN" altLang="en-US" sz="2400">
              <a:latin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228600" y="1066800"/>
            <a:ext cx="6144895" cy="3946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4953000" y="1600200"/>
            <a:ext cx="6990715" cy="3686810"/>
          </a:xfrm>
          <a:prstGeom prst="rect">
            <a:avLst/>
          </a:prstGeom>
          <a:noFill/>
        </p:spPr>
        <p:txBody>
          <a:bodyPr wrap="square" rtlCol="0">
            <a:noAutofit/>
          </a:bodyPr>
          <a:p>
            <a:pPr indent="457200" algn="l" fontAlgn="auto">
              <a:lnSpc>
                <a:spcPct val="150000"/>
              </a:lnSpc>
            </a:pPr>
            <a:r>
              <a:rPr lang="zh-CN" altLang="en-US" sz="2400">
                <a:latin typeface="微软雅黑" panose="020B0503020204020204" charset="-122"/>
                <a:cs typeface="微软雅黑" panose="020B0503020204020204" charset="-122"/>
                <a:sym typeface="+mn-ea"/>
              </a:rPr>
              <a:t>党的二十大精神内容极为丰富，习近平同志多次在不同的场合作过阐述，提了一系列的贯彻学习要求。党中央也举办研讨班，学习贯彻新时代中国特色社会主义思想和党的</a:t>
            </a:r>
            <a:r>
              <a:rPr lang="zh-CN" altLang="en-US" sz="2400">
                <a:latin typeface="微软雅黑" panose="020B0503020204020204" charset="-122"/>
                <a:cs typeface="微软雅黑" panose="020B0503020204020204" charset="-122"/>
                <a:sym typeface="+mn-ea"/>
              </a:rPr>
              <a:t>二十大精神。</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zh-CN" altLang="en-US" sz="2400">
              <a:latin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198120" y="1348740"/>
            <a:ext cx="4729480" cy="41598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652145" y="1275715"/>
            <a:ext cx="11189970" cy="922020"/>
          </a:xfrm>
          <a:prstGeom prst="rect">
            <a:avLst/>
          </a:prstGeom>
          <a:noFill/>
        </p:spPr>
        <p:txBody>
          <a:bodyPr wrap="square" rtlCol="0">
            <a:spAutoFit/>
          </a:bodyPr>
          <a:p>
            <a:pPr indent="457200" algn="l" fontAlgn="auto">
              <a:lnSpc>
                <a:spcPct val="150000"/>
              </a:lnSpc>
            </a:pPr>
            <a:r>
              <a:rPr lang="zh-CN" altLang="en-US" sz="3600" b="1">
                <a:solidFill>
                  <a:srgbClr val="C00000"/>
                </a:solidFill>
                <a:latin typeface="微软雅黑" panose="020B0503020204020204" charset="-122"/>
                <a:cs typeface="微软雅黑" panose="020B0503020204020204" charset="-122"/>
                <a:sym typeface="+mn-ea"/>
              </a:rPr>
              <a:t>以中国式现代化全面推进强国建设、民族复兴伟业</a:t>
            </a:r>
            <a:endParaRPr lang="zh-CN" altLang="en-US" sz="36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546860" y="2708275"/>
            <a:ext cx="10088880" cy="2676525"/>
          </a:xfrm>
          <a:prstGeom prst="rect">
            <a:avLst/>
          </a:prstGeom>
          <a:noFill/>
        </p:spPr>
        <p:txBody>
          <a:bodyPr wrap="square" rtlCol="0">
            <a:spAutoFit/>
          </a:bodyPr>
          <a:p>
            <a:r>
              <a:rPr lang="zh-CN" altLang="en-US" sz="2400">
                <a:solidFill>
                  <a:srgbClr val="C00000"/>
                </a:solidFill>
              </a:rPr>
              <a:t>一、中国式现代化是中国共产党领导人民长期探索和时间的重大成果</a:t>
            </a:r>
            <a:endParaRPr lang="zh-CN" altLang="en-US" sz="2400">
              <a:solidFill>
                <a:srgbClr val="C00000"/>
              </a:solidFill>
            </a:endParaRPr>
          </a:p>
          <a:p>
            <a:endParaRPr lang="zh-CN" altLang="en-US" sz="2400">
              <a:solidFill>
                <a:srgbClr val="C00000"/>
              </a:solidFill>
            </a:endParaRPr>
          </a:p>
          <a:p>
            <a:r>
              <a:rPr lang="zh-CN" altLang="en-US" sz="2400">
                <a:solidFill>
                  <a:srgbClr val="C00000"/>
                </a:solidFill>
              </a:rPr>
              <a:t>二、中国式现代化的中国特色</a:t>
            </a:r>
            <a:endParaRPr lang="zh-CN" altLang="en-US" sz="2400">
              <a:solidFill>
                <a:srgbClr val="C00000"/>
              </a:solidFill>
            </a:endParaRPr>
          </a:p>
          <a:p>
            <a:endParaRPr lang="zh-CN" altLang="en-US" sz="2400">
              <a:solidFill>
                <a:srgbClr val="C00000"/>
              </a:solidFill>
            </a:endParaRPr>
          </a:p>
          <a:p>
            <a:r>
              <a:rPr lang="zh-CN" altLang="en-US" sz="2400">
                <a:solidFill>
                  <a:srgbClr val="C00000"/>
                </a:solidFill>
              </a:rPr>
              <a:t>三、中国式现代化的本质要求</a:t>
            </a:r>
            <a:endParaRPr lang="zh-CN" altLang="en-US" sz="2400">
              <a:solidFill>
                <a:srgbClr val="C00000"/>
              </a:solidFill>
            </a:endParaRPr>
          </a:p>
          <a:p>
            <a:endParaRPr lang="zh-CN" altLang="en-US" sz="2400">
              <a:solidFill>
                <a:srgbClr val="C00000"/>
              </a:solidFill>
            </a:endParaRPr>
          </a:p>
          <a:p>
            <a:r>
              <a:rPr lang="zh-CN" altLang="en-US" sz="2400">
                <a:solidFill>
                  <a:srgbClr val="C00000"/>
                </a:solidFill>
              </a:rPr>
              <a:t>四、中国式现代化创造了人类文明新形态</a:t>
            </a:r>
            <a:endParaRPr lang="zh-CN" altLang="en-US" sz="240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custDataLst>
              <p:tags r:id="rId1"/>
            </p:custDataLst>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一、中国式现代化是中国共产党领导人民长期探索和</a:t>
            </a:r>
            <a:r>
              <a:rPr lang="zh-CN" altLang="en-US" sz="2400" b="1">
                <a:solidFill>
                  <a:srgbClr val="C00000"/>
                </a:solidFill>
                <a:sym typeface="+mn-ea"/>
              </a:rPr>
              <a:t>实践的重大成果</a:t>
            </a:r>
            <a:endParaRPr lang="en-US" altLang="zh-CN" sz="2400" b="1">
              <a:latin typeface="微软雅黑" panose="020B0503020204020204" charset="-122"/>
              <a:cs typeface="微软雅黑" panose="020B0503020204020204" charset="-122"/>
              <a:sym typeface="+mn-ea"/>
            </a:endParaRPr>
          </a:p>
        </p:txBody>
      </p:sp>
      <p:sp>
        <p:nvSpPr>
          <p:cNvPr id="6" name="文本框 5"/>
          <p:cNvSpPr txBox="1"/>
          <p:nvPr/>
        </p:nvSpPr>
        <p:spPr>
          <a:xfrm>
            <a:off x="1049655" y="1610360"/>
            <a:ext cx="10638790" cy="1476375"/>
          </a:xfrm>
          <a:prstGeom prst="rect">
            <a:avLst/>
          </a:prstGeom>
          <a:noFill/>
        </p:spPr>
        <p:txBody>
          <a:bodyPr wrap="square" rtlCol="0">
            <a:spAutoFit/>
          </a:bodyPr>
          <a:p>
            <a:pPr algn="l" fontAlgn="auto">
              <a:lnSpc>
                <a:spcPct val="150000"/>
              </a:lnSpc>
            </a:pPr>
            <a:r>
              <a:rPr lang="en-US" altLang="zh-CN" sz="2000">
                <a:latin typeface="+mn-ea"/>
                <a:cs typeface="+mn-ea"/>
              </a:rPr>
              <a:t>1.</a:t>
            </a:r>
            <a:r>
              <a:rPr lang="zh-CN" altLang="en-US" sz="2000">
                <a:latin typeface="+mn-ea"/>
                <a:cs typeface="+mn-ea"/>
              </a:rPr>
              <a:t>孙中山先生领导的辛亥革命试图实现现代化，他的《建国方略》被称为近代中国谋求现代化的</a:t>
            </a:r>
            <a:r>
              <a:rPr lang="zh-CN" altLang="en-US" sz="2000">
                <a:latin typeface="+mn-ea"/>
                <a:cs typeface="+mn-ea"/>
              </a:rPr>
              <a:t>第一份蓝图。</a:t>
            </a:r>
            <a:endParaRPr lang="zh-CN" altLang="en-US" sz="2000">
              <a:latin typeface="+mn-ea"/>
              <a:cs typeface="+mn-ea"/>
            </a:endParaRPr>
          </a:p>
          <a:p>
            <a:pPr algn="l" fontAlgn="auto">
              <a:lnSpc>
                <a:spcPct val="150000"/>
              </a:lnSpc>
            </a:pPr>
            <a:endParaRPr lang="zh-CN" altLang="en-US" sz="2000">
              <a:latin typeface="+mn-ea"/>
              <a:cs typeface="+mn-ea"/>
            </a:endParaRPr>
          </a:p>
        </p:txBody>
      </p:sp>
      <p:pic>
        <p:nvPicPr>
          <p:cNvPr id="8" name="图片 7"/>
          <p:cNvPicPr>
            <a:picLocks noChangeAspect="1"/>
          </p:cNvPicPr>
          <p:nvPr/>
        </p:nvPicPr>
        <p:blipFill>
          <a:blip r:embed="rId2"/>
          <a:stretch>
            <a:fillRect/>
          </a:stretch>
        </p:blipFill>
        <p:spPr>
          <a:xfrm>
            <a:off x="4572000" y="2743200"/>
            <a:ext cx="2714625" cy="3467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6" name="文本框 5"/>
          <p:cNvSpPr txBox="1"/>
          <p:nvPr/>
        </p:nvSpPr>
        <p:spPr>
          <a:xfrm>
            <a:off x="838200" y="1143000"/>
            <a:ext cx="10631170" cy="553085"/>
          </a:xfrm>
          <a:prstGeom prst="rect">
            <a:avLst/>
          </a:prstGeom>
          <a:noFill/>
        </p:spPr>
        <p:txBody>
          <a:bodyPr wrap="square" rtlCol="0">
            <a:spAutoFit/>
          </a:bodyPr>
          <a:p>
            <a:pPr algn="l" fontAlgn="auto">
              <a:lnSpc>
                <a:spcPct val="150000"/>
              </a:lnSpc>
            </a:pPr>
            <a:r>
              <a:rPr lang="en-US" altLang="zh-CN" sz="2000">
                <a:latin typeface="+mn-ea"/>
                <a:cs typeface="+mn-ea"/>
              </a:rPr>
              <a:t> 2.</a:t>
            </a:r>
            <a:endParaRPr lang="zh-CN" sz="2000">
              <a:latin typeface="+mn-ea"/>
              <a:cs typeface="+mn-ea"/>
            </a:endParaRPr>
          </a:p>
        </p:txBody>
      </p:sp>
      <p:sp>
        <p:nvSpPr>
          <p:cNvPr id="8" name="菱形 7"/>
          <p:cNvSpPr/>
          <p:nvPr>
            <p:custDataLst>
              <p:tags r:id="rId1"/>
            </p:custDataLst>
          </p:nvPr>
        </p:nvSpPr>
        <p:spPr>
          <a:xfrm>
            <a:off x="1295400" y="4343400"/>
            <a:ext cx="457200" cy="381000"/>
          </a:xfrm>
          <a:prstGeom prst="diamond">
            <a:avLst/>
          </a:prstGeom>
          <a:solidFill>
            <a:schemeClr val="accent2"/>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588645" y="4922520"/>
            <a:ext cx="2286635" cy="1506855"/>
          </a:xfrm>
          <a:prstGeom prst="rect">
            <a:avLst/>
          </a:prstGeom>
          <a:noFill/>
        </p:spPr>
        <p:txBody>
          <a:bodyPr wrap="square" rtlCol="0">
            <a:spAutoFit/>
          </a:bodyPr>
          <a:p>
            <a:r>
              <a:rPr lang="en-US" altLang="zh-CN" b="1"/>
              <a:t>   </a:t>
            </a:r>
            <a:r>
              <a:rPr lang="zh-CN" altLang="en-US" b="1"/>
              <a:t>新民主主义时期</a:t>
            </a:r>
            <a:endParaRPr lang="zh-CN" altLang="en-US"/>
          </a:p>
          <a:p>
            <a:endParaRPr lang="zh-CN" altLang="en-US" sz="1000"/>
          </a:p>
          <a:p>
            <a:r>
              <a:rPr lang="zh-CN" altLang="en-US" sz="1600"/>
              <a:t>党带领人民进行革命斗争，取得新民主主义革命胜利，为实现现代化创造了根本条件。</a:t>
            </a:r>
            <a:endParaRPr lang="zh-CN" altLang="en-US" sz="1600"/>
          </a:p>
        </p:txBody>
      </p:sp>
      <p:sp>
        <p:nvSpPr>
          <p:cNvPr id="10" name="菱形 9"/>
          <p:cNvSpPr/>
          <p:nvPr/>
        </p:nvSpPr>
        <p:spPr>
          <a:xfrm>
            <a:off x="3810000" y="3521710"/>
            <a:ext cx="457200" cy="381000"/>
          </a:xfrm>
          <a:prstGeom prst="diamond">
            <a:avLst/>
          </a:prstGeom>
          <a:solidFill>
            <a:schemeClr val="accent2"/>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2286000" y="1676400"/>
            <a:ext cx="3101975" cy="1845310"/>
          </a:xfrm>
          <a:prstGeom prst="rect">
            <a:avLst/>
          </a:prstGeom>
          <a:noFill/>
        </p:spPr>
        <p:txBody>
          <a:bodyPr wrap="square" rtlCol="0">
            <a:spAutoFit/>
          </a:bodyPr>
          <a:p>
            <a:r>
              <a:rPr lang="en-US" altLang="zh-CN" b="1"/>
              <a:t>  </a:t>
            </a:r>
            <a:r>
              <a:rPr lang="zh-CN" altLang="en-US" b="1"/>
              <a:t>社会主义革命和建设时期</a:t>
            </a:r>
            <a:endParaRPr lang="zh-CN" altLang="en-US" sz="1000" b="1"/>
          </a:p>
          <a:p>
            <a:endParaRPr lang="zh-CN" altLang="en-US" sz="1600"/>
          </a:p>
          <a:p>
            <a:r>
              <a:rPr lang="zh-CN" altLang="en-US" sz="1600"/>
              <a:t>党带领人民完成了社会主义革命，推进了社会主义建设，为现代化建设奠定了根本政治前提和制度基础，提供了宝贵经验，理论准备，</a:t>
            </a:r>
            <a:r>
              <a:rPr lang="zh-CN" altLang="en-US" sz="1600"/>
              <a:t>物质基础。</a:t>
            </a:r>
            <a:endParaRPr lang="zh-CN" altLang="en-US" sz="1600"/>
          </a:p>
        </p:txBody>
      </p:sp>
      <p:sp>
        <p:nvSpPr>
          <p:cNvPr id="12" name="菱形 11"/>
          <p:cNvSpPr/>
          <p:nvPr/>
        </p:nvSpPr>
        <p:spPr>
          <a:xfrm>
            <a:off x="6858000" y="2819400"/>
            <a:ext cx="457200" cy="381000"/>
          </a:xfrm>
          <a:prstGeom prst="diamond">
            <a:avLst/>
          </a:prstGeom>
          <a:solidFill>
            <a:schemeClr val="accent2"/>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5943600" y="3276600"/>
            <a:ext cx="4314190" cy="1383665"/>
          </a:xfrm>
          <a:prstGeom prst="rect">
            <a:avLst/>
          </a:prstGeom>
          <a:noFill/>
        </p:spPr>
        <p:txBody>
          <a:bodyPr wrap="square" rtlCol="0">
            <a:spAutoFit/>
          </a:bodyPr>
          <a:p>
            <a:pPr algn="ctr"/>
            <a:r>
              <a:rPr lang="zh-CN" altLang="en-US" b="1"/>
              <a:t>改革开放和社会主义现代化建设新时期</a:t>
            </a:r>
            <a:endParaRPr lang="zh-CN" altLang="en-US" sz="1000" b="1"/>
          </a:p>
          <a:p>
            <a:endParaRPr lang="zh-CN" altLang="en-US" b="1"/>
          </a:p>
          <a:p>
            <a:r>
              <a:rPr lang="zh-CN" altLang="en-US" sz="1600"/>
              <a:t>党作出把党和国家工作中心转移到经济建设上来，实行改革开放和历史性决策，开启了中国式现代化的新长征。</a:t>
            </a:r>
            <a:endParaRPr lang="zh-CN" altLang="en-US" sz="1600"/>
          </a:p>
        </p:txBody>
      </p:sp>
      <p:sp>
        <p:nvSpPr>
          <p:cNvPr id="14" name="菱形 13"/>
          <p:cNvSpPr/>
          <p:nvPr/>
        </p:nvSpPr>
        <p:spPr>
          <a:xfrm>
            <a:off x="9448800" y="1905000"/>
            <a:ext cx="457200" cy="381000"/>
          </a:xfrm>
          <a:prstGeom prst="diamond">
            <a:avLst/>
          </a:prstGeom>
          <a:solidFill>
            <a:schemeClr val="accent2"/>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8610600" y="359410"/>
            <a:ext cx="2844800" cy="1506855"/>
          </a:xfrm>
          <a:prstGeom prst="rect">
            <a:avLst/>
          </a:prstGeom>
          <a:noFill/>
        </p:spPr>
        <p:txBody>
          <a:bodyPr wrap="square" rtlCol="0">
            <a:spAutoFit/>
          </a:bodyPr>
          <a:p>
            <a:pPr algn="ctr"/>
            <a:r>
              <a:rPr lang="zh-CN" altLang="en-US" b="1"/>
              <a:t>进入新时代</a:t>
            </a:r>
            <a:endParaRPr lang="zh-CN" altLang="en-US" sz="1000" b="1"/>
          </a:p>
          <a:p>
            <a:endParaRPr lang="zh-CN" altLang="en-US" sz="1000"/>
          </a:p>
          <a:p>
            <a:r>
              <a:rPr lang="zh-CN" altLang="en-US" sz="1600"/>
              <a:t>党围绕解决现代化建设中存在的突出矛盾和问题，不断实现理论和实践上的创新突破，成功推进和拓展了</a:t>
            </a:r>
            <a:r>
              <a:rPr lang="zh-CN" altLang="en-US" sz="1600"/>
              <a:t>中国式现代化。</a:t>
            </a:r>
            <a:endParaRPr lang="zh-CN" altLang="en-US" sz="1600"/>
          </a:p>
        </p:txBody>
      </p:sp>
      <p:cxnSp>
        <p:nvCxnSpPr>
          <p:cNvPr id="16" name="直接连接符 15"/>
          <p:cNvCxnSpPr>
            <a:stCxn id="8" idx="3"/>
            <a:endCxn id="10" idx="1"/>
          </p:cNvCxnSpPr>
          <p:nvPr/>
        </p:nvCxnSpPr>
        <p:spPr>
          <a:xfrm flipV="1">
            <a:off x="1752600" y="3712210"/>
            <a:ext cx="2057400" cy="82169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a:stCxn id="10" idx="3"/>
            <a:endCxn id="12" idx="1"/>
          </p:cNvCxnSpPr>
          <p:nvPr/>
        </p:nvCxnSpPr>
        <p:spPr>
          <a:xfrm flipV="1">
            <a:off x="4267200" y="3009900"/>
            <a:ext cx="2590800" cy="70231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a:stCxn id="12" idx="3"/>
            <a:endCxn id="14" idx="1"/>
          </p:cNvCxnSpPr>
          <p:nvPr/>
        </p:nvCxnSpPr>
        <p:spPr>
          <a:xfrm flipV="1">
            <a:off x="7315200" y="2095500"/>
            <a:ext cx="2133600" cy="914400"/>
          </a:xfrm>
          <a:prstGeom prst="line">
            <a:avLst/>
          </a:prstGeom>
          <a:ln>
            <a:solidFill>
              <a:srgbClr val="C0000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561975" y="2089150"/>
            <a:ext cx="11031220" cy="1509395"/>
          </a:xfrm>
          <a:prstGeom prst="rect">
            <a:avLst/>
          </a:prstGeom>
          <a:solidFill>
            <a:srgbClr val="FFFF00"/>
          </a:solidFill>
          <a:ln>
            <a:solidFill>
              <a:srgbClr val="FFFF00"/>
            </a:solidFill>
          </a:ln>
        </p:spPr>
        <p:style>
          <a:lnRef idx="0">
            <a:srgbClr val="FFFFFF"/>
          </a:lnRef>
          <a:fillRef idx="3">
            <a:schemeClr val="accent1"/>
          </a:fillRef>
          <a:effectRef idx="0">
            <a:srgbClr val="FFFFFF"/>
          </a:effectRef>
          <a:fontRef idx="minor">
            <a:schemeClr val="lt1"/>
          </a:fontRef>
        </p:style>
        <p:txBody>
          <a:bodyPr wrap="square" rtlCol="0">
            <a:noAutofit/>
            <a:scene3d>
              <a:camera prst="orthographicFront"/>
              <a:lightRig rig="threePt" dir="t"/>
            </a:scene3d>
          </a:bodyPr>
          <a:p>
            <a:pPr algn="ctr"/>
            <a:endParaRPr lang="en-US" altLang="zh-CN" sz="2800" b="1">
              <a:ln w="22225">
                <a:solidFill>
                  <a:schemeClr val="accent2"/>
                </a:solidFill>
                <a:prstDash val="solid"/>
              </a:ln>
              <a:solidFill>
                <a:schemeClr val="accent2">
                  <a:lumMod val="40000"/>
                  <a:lumOff val="60000"/>
                  <a:lumMod val="40000"/>
                  <a:lumOff val="60000"/>
                </a:schemeClr>
              </a:solidFill>
              <a:effectLst/>
              <a:sym typeface="+mn-ea"/>
            </a:endParaRPr>
          </a:p>
          <a:p>
            <a:pPr algn="ctr"/>
            <a:r>
              <a:rPr lang="en-US" altLang="zh-CN" sz="2800" b="1">
                <a:ln w="22225">
                  <a:solidFill>
                    <a:schemeClr val="accent2"/>
                  </a:solidFill>
                  <a:prstDash val="solid"/>
                </a:ln>
                <a:solidFill>
                  <a:schemeClr val="accent2">
                    <a:lumMod val="40000"/>
                    <a:lumOff val="60000"/>
                    <a:lumMod val="40000"/>
                    <a:lumOff val="60000"/>
                  </a:schemeClr>
                </a:solidFill>
                <a:effectLst/>
                <a:sym typeface="+mn-ea"/>
              </a:rPr>
              <a:t> </a:t>
            </a:r>
            <a:r>
              <a:rPr lang="zh-CN" altLang="en-US" sz="2800" b="1">
                <a:ln w="22225">
                  <a:solidFill>
                    <a:schemeClr val="accent2"/>
                  </a:solidFill>
                  <a:prstDash val="solid"/>
                </a:ln>
                <a:solidFill>
                  <a:schemeClr val="accent2">
                    <a:lumMod val="40000"/>
                    <a:lumOff val="60000"/>
                    <a:lumMod val="40000"/>
                    <a:lumOff val="60000"/>
                  </a:schemeClr>
                </a:solidFill>
                <a:effectLst/>
                <a:sym typeface="+mn-ea"/>
              </a:rPr>
              <a:t>中国式现代化是中国共产党领导人民长期探索和实践的重大成果</a:t>
            </a:r>
            <a:endParaRPr lang="zh-CN" altLang="en-US" sz="2800" b="1">
              <a:ln w="22225">
                <a:solidFill>
                  <a:schemeClr val="accent2"/>
                </a:solidFill>
                <a:prstDash val="solid"/>
              </a:ln>
              <a:solidFill>
                <a:schemeClr val="accent2">
                  <a:lumMod val="40000"/>
                  <a:lumOff val="60000"/>
                  <a:lumMod val="40000"/>
                  <a:lumOff val="60000"/>
                </a:schemeClr>
              </a:solidFill>
              <a:effectLs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0" grpId="0" animBg="1"/>
      <p:bldP spid="12" grpId="0" animBg="1"/>
      <p:bldP spid="13" grpId="0"/>
      <p:bldP spid="15" grpId="0"/>
      <p:bldP spid="1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753235"/>
          </a:xfrm>
          <a:prstGeom prst="rect">
            <a:avLst/>
          </a:prstGeom>
          <a:noFill/>
        </p:spPr>
        <p:txBody>
          <a:bodyPr wrap="square" rtlCol="0">
            <a:spAutoFit/>
          </a:bodyPr>
          <a:p>
            <a:pPr indent="457200" algn="l" fontAlgn="auto">
              <a:lnSpc>
                <a:spcPct val="150000"/>
              </a:lnSpc>
            </a:pPr>
            <a:r>
              <a:rPr lang="zh-CN" altLang="en-US" sz="2400" b="1">
                <a:solidFill>
                  <a:srgbClr val="C00000"/>
                </a:solidFill>
                <a:sym typeface="+mn-ea"/>
              </a:rPr>
              <a:t>二、中国式现代化的中国特色</a:t>
            </a:r>
            <a:endParaRPr lang="zh-CN" altLang="en-US" sz="2400">
              <a:solidFill>
                <a:srgbClr val="C00000"/>
              </a:solidFill>
            </a:endParaRPr>
          </a:p>
          <a:p>
            <a:pPr indent="457200" algn="l" fontAlgn="auto">
              <a:lnSpc>
                <a:spcPct val="150000"/>
              </a:lnSpc>
            </a:pP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524000"/>
            <a:ext cx="10596880" cy="3692525"/>
          </a:xfrm>
          <a:prstGeom prst="rect">
            <a:avLst/>
          </a:prstGeom>
          <a:noFill/>
        </p:spPr>
        <p:txBody>
          <a:bodyPr wrap="square" rtlCol="0">
            <a:spAutoFit/>
          </a:bodyPr>
          <a:p>
            <a:pPr algn="l" fontAlgn="auto">
              <a:lnSpc>
                <a:spcPct val="150000"/>
              </a:lnSpc>
            </a:pPr>
            <a:r>
              <a:rPr lang="en-US" altLang="zh-CN" sz="2000">
                <a:latin typeface="微软雅黑" panose="020B0503020204020204" charset="-122"/>
                <a:cs typeface="微软雅黑" panose="020B0503020204020204" charset="-122"/>
                <a:sym typeface="+mn-ea"/>
              </a:rPr>
              <a:t>1.</a:t>
            </a:r>
            <a:r>
              <a:rPr lang="zh-CN" altLang="en-US" sz="2000">
                <a:latin typeface="微软雅黑" panose="020B0503020204020204" charset="-122"/>
                <a:cs typeface="微软雅黑" panose="020B0503020204020204" charset="-122"/>
                <a:sym typeface="+mn-ea"/>
              </a:rPr>
              <a:t>什么是</a:t>
            </a:r>
            <a:r>
              <a:rPr lang="zh-CN" altLang="en-US" sz="2000">
                <a:latin typeface="微软雅黑" panose="020B0503020204020204" charset="-122"/>
                <a:cs typeface="微软雅黑" panose="020B0503020204020204" charset="-122"/>
                <a:sym typeface="+mn-ea"/>
              </a:rPr>
              <a:t>中国式现代化？</a:t>
            </a:r>
            <a:endParaRPr lang="zh-CN" altLang="en-US" sz="2000">
              <a:latin typeface="微软雅黑" panose="020B0503020204020204" charset="-122"/>
              <a:cs typeface="微软雅黑" panose="020B0503020204020204" charset="-122"/>
              <a:sym typeface="+mn-ea"/>
            </a:endParaRPr>
          </a:p>
          <a:p>
            <a:pPr algn="l" fontAlgn="auto">
              <a:lnSpc>
                <a:spcPct val="150000"/>
              </a:lnSpc>
            </a:pPr>
            <a:endParaRPr lang="zh-CN" altLang="en-US" sz="2000">
              <a:latin typeface="+mn-ea"/>
              <a:cs typeface="+mn-ea"/>
            </a:endParaRPr>
          </a:p>
          <a:p>
            <a:pPr algn="l" fontAlgn="auto">
              <a:lnSpc>
                <a:spcPct val="150000"/>
              </a:lnSpc>
            </a:pPr>
            <a:r>
              <a:rPr lang="en-US" altLang="zh-CN" sz="2000">
                <a:latin typeface="+mn-ea"/>
                <a:cs typeface="+mn-ea"/>
              </a:rPr>
              <a:t>                                     </a:t>
            </a:r>
            <a:r>
              <a:rPr lang="zh-CN" altLang="en-US" sz="2800">
                <a:ln w="22225">
                  <a:solidFill>
                    <a:schemeClr val="accent2"/>
                  </a:solidFill>
                  <a:prstDash val="solid"/>
                </a:ln>
                <a:solidFill>
                  <a:schemeClr val="accent2">
                    <a:lumMod val="40000"/>
                    <a:lumOff val="60000"/>
                    <a:lumMod val="40000"/>
                    <a:lumOff val="60000"/>
                  </a:schemeClr>
                </a:solidFill>
                <a:effectLst/>
                <a:latin typeface="+mn-ea"/>
                <a:cs typeface="+mn-ea"/>
              </a:rPr>
              <a:t>现代化</a:t>
            </a:r>
            <a:endParaRPr lang="zh-CN" altLang="en-US" sz="2800">
              <a:ln w="22225">
                <a:solidFill>
                  <a:schemeClr val="accent2"/>
                </a:solidFill>
                <a:prstDash val="solid"/>
              </a:ln>
              <a:solidFill>
                <a:schemeClr val="accent2">
                  <a:lumMod val="40000"/>
                  <a:lumOff val="60000"/>
                  <a:lumMod val="40000"/>
                  <a:lumOff val="60000"/>
                </a:schemeClr>
              </a:solidFill>
              <a:effectLst/>
              <a:latin typeface="+mn-ea"/>
              <a:cs typeface="+mn-ea"/>
            </a:endParaRPr>
          </a:p>
          <a:p>
            <a:pPr algn="l" fontAlgn="auto">
              <a:lnSpc>
                <a:spcPct val="150000"/>
              </a:lnSpc>
            </a:pPr>
            <a:endParaRPr lang="zh-CN" altLang="en-US" sz="2800">
              <a:ln w="22225">
                <a:solidFill>
                  <a:schemeClr val="accent2"/>
                </a:solidFill>
                <a:prstDash val="solid"/>
              </a:ln>
              <a:solidFill>
                <a:schemeClr val="accent2">
                  <a:lumMod val="40000"/>
                  <a:lumOff val="60000"/>
                  <a:lumMod val="40000"/>
                  <a:lumOff val="60000"/>
                </a:schemeClr>
              </a:solidFill>
              <a:effectLst/>
              <a:latin typeface="+mn-ea"/>
              <a:cs typeface="+mn-ea"/>
            </a:endParaRPr>
          </a:p>
          <a:p>
            <a:pPr algn="l" fontAlgn="auto">
              <a:lnSpc>
                <a:spcPct val="150000"/>
              </a:lnSpc>
            </a:pPr>
            <a:r>
              <a:rPr lang="zh-CN" altLang="en-US" sz="2000">
                <a:latin typeface="微软雅黑" panose="020B0503020204020204" charset="-122"/>
                <a:cs typeface="微软雅黑" panose="020B0503020204020204" charset="-122"/>
              </a:rPr>
              <a:t>现代化一度被定义为“西方道路”，被世界误认为</a:t>
            </a:r>
            <a:r>
              <a:rPr lang="zh-CN" altLang="en-US" sz="2000">
                <a:latin typeface="微软雅黑" panose="020B0503020204020204" charset="-122"/>
                <a:cs typeface="微软雅黑" panose="020B0503020204020204" charset="-122"/>
              </a:rPr>
              <a:t>西方独有。</a:t>
            </a:r>
            <a:endParaRPr lang="zh-CN" altLang="en-US" sz="2000">
              <a:latin typeface="微软雅黑" panose="020B0503020204020204" charset="-122"/>
              <a:cs typeface="微软雅黑" panose="020B0503020204020204" charset="-122"/>
            </a:endParaRPr>
          </a:p>
          <a:p>
            <a:pPr algn="l" fontAlgn="auto">
              <a:lnSpc>
                <a:spcPct val="150000"/>
              </a:lnSpc>
            </a:pPr>
            <a:r>
              <a:rPr lang="en-US" altLang="zh-CN" sz="2000">
                <a:latin typeface="微软雅黑" panose="020B0503020204020204" charset="-122"/>
                <a:cs typeface="微软雅黑" panose="020B0503020204020204" charset="-122"/>
              </a:rPr>
              <a:t>1850</a:t>
            </a:r>
            <a:r>
              <a:rPr lang="zh-CN" altLang="en-US" sz="2000">
                <a:latin typeface="微软雅黑" panose="020B0503020204020204" charset="-122"/>
                <a:cs typeface="微软雅黑" panose="020B0503020204020204" charset="-122"/>
              </a:rPr>
              <a:t>年，被称为日不落帝国的英国人口占世界</a:t>
            </a:r>
            <a:r>
              <a:rPr lang="en-US" altLang="zh-CN" sz="2000">
                <a:latin typeface="微软雅黑" panose="020B0503020204020204" charset="-122"/>
                <a:cs typeface="微软雅黑" panose="020B0503020204020204" charset="-122"/>
              </a:rPr>
              <a:t>2%</a:t>
            </a:r>
            <a:r>
              <a:rPr lang="zh-CN" altLang="en-US" sz="2000">
                <a:latin typeface="微软雅黑" panose="020B0503020204020204" charset="-122"/>
                <a:cs typeface="微软雅黑" panose="020B0503020204020204" charset="-122"/>
              </a:rPr>
              <a:t>，生产出来的工业制品占世界</a:t>
            </a:r>
            <a:r>
              <a:rPr lang="en-US" altLang="zh-CN" sz="2000">
                <a:latin typeface="微软雅黑" panose="020B0503020204020204" charset="-122"/>
                <a:cs typeface="微软雅黑" panose="020B0503020204020204" charset="-122"/>
              </a:rPr>
              <a:t>50%</a:t>
            </a:r>
            <a:r>
              <a:rPr lang="zh-CN" altLang="en-US" sz="2000">
                <a:latin typeface="微软雅黑" panose="020B0503020204020204" charset="-122"/>
                <a:cs typeface="微软雅黑" panose="020B0503020204020204" charset="-122"/>
              </a:rPr>
              <a:t>。</a:t>
            </a:r>
            <a:endParaRPr lang="zh-CN" altLang="en-US" sz="2000">
              <a:latin typeface="微软雅黑" panose="020B0503020204020204" charset="-122"/>
              <a:cs typeface="微软雅黑" panose="020B0503020204020204" charset="-122"/>
            </a:endParaRPr>
          </a:p>
          <a:p>
            <a:pPr algn="l" fontAlgn="auto">
              <a:lnSpc>
                <a:spcPct val="150000"/>
              </a:lnSpc>
            </a:pPr>
            <a:endParaRPr lang="zh-CN" altLang="en-US" sz="2000">
              <a:latin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Lst>
</file>

<file path=ppt/tags/tag2.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Lst>
</file>

<file path=ppt/tags/tag3.xml><?xml version="1.0" encoding="utf-8"?>
<p:tagLst xmlns:p="http://schemas.openxmlformats.org/presentationml/2006/main">
  <p:tag name="KSO_WM_UNIT_MEDIACOVER_STYLEID" val="5"/>
  <p:tag name="KSO_WM_UNIT_MEDIACOVER_TEXTSTATE" val="0"/>
  <p:tag name="KSO_WM_UNIT_MEDIACOVER_BTN_STATE" val="1"/>
  <p:tag name="KSO_WM_UNIT_MEDIACOVER_BTN_POS" val="c"/>
  <p:tag name="KSO_WM_UNIT_MEDIACOVER_BTN_STYLE" val="c721da6ff78be083c13d2f15fd2f76f2"/>
  <p:tag name="KSO_WM_UNIT_MEDIACOVER_RGB" val="000000"/>
  <p:tag name="KSO_WM_UNIT_MEDIACOVER_TRANSPARENCY" val="0.5"/>
</p:tagLst>
</file>

<file path=ppt/tags/tag4.xml><?xml version="1.0" encoding="utf-8"?>
<p:tagLst xmlns:p="http://schemas.openxmlformats.org/presentationml/2006/main">
  <p:tag name="KSO_WM_MEDIACOVER_FLAG" val="1"/>
  <p:tag name="KSO_WM_UNIT_MEDIACOVER_BTN_STATE" val="1"/>
  <p:tag name="KSO_WM_UNIT_MEDIACOVER_BTNRECT" val="4289*3160*460*460"/>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7.xml><?xml version="1.0" encoding="utf-8"?>
<p:tagLst xmlns:p="http://schemas.openxmlformats.org/presentationml/2006/main">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2317</Words>
  <Application>WPS 演示</Application>
  <PresentationFormat>On-screen Show (4:3)</PresentationFormat>
  <Paragraphs>217</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微软雅黑</vt:lpstr>
      <vt:lpstr>Arial Bold</vt:lpstr>
      <vt:lpstr>Calibri</vt:lpstr>
      <vt:lpstr>Arial Unicode MS</vt:lpstr>
      <vt:lpstr>Office Theme</vt:lpstr>
      <vt:lpstr>      工学院直属党支部   主题党日             ——2025年1月14日</vt:lpstr>
      <vt:lpstr>目</vt:lpstr>
      <vt:lpstr>PowerPoint 演示文稿</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四川轻化工大学机械工程学院 党建工作培训</dc:title>
  <dc:creator/>
  <cp:lastModifiedBy>小嗬仙子</cp:lastModifiedBy>
  <cp:revision>43</cp:revision>
  <dcterms:created xsi:type="dcterms:W3CDTF">2025-01-13T13:50:00Z</dcterms:created>
  <dcterms:modified xsi:type="dcterms:W3CDTF">2025-01-14T01:19:15Z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2021-10-29T00:00:00Z</vt:filetime>
  </property>
  <property fmtid="{D5CDD505-2E9C-101B-9397-08002B2CF9AE}" pid="3" name="LastSaved">
    <vt:filetime>2024-11-30T00:00:00Z</vt:filetime>
  </property>
  <property fmtid="{D5CDD505-2E9C-101B-9397-08002B2CF9AE}" pid="4" name="KSOProductBuildVer">
    <vt:lpwstr>2052-12.1.0.19302</vt:lpwstr>
  </property>
  <property fmtid="{D5CDD505-2E9C-101B-9397-08002B2CF9AE}" pid="5" name="ICV">
    <vt:lpwstr>9D6B550284884464AFF04DA9D23C87BB_12</vt:lpwstr>
  </property>
</Properties>
</file>