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65" r:id="rId4"/>
    <p:sldId id="308" r:id="rId5"/>
    <p:sldId id="317" r:id="rId7"/>
    <p:sldId id="318" r:id="rId8"/>
    <p:sldId id="319" r:id="rId9"/>
    <p:sldId id="320" r:id="rId10"/>
    <p:sldId id="321" r:id="rId11"/>
    <p:sldId id="309" r:id="rId12"/>
    <p:sldId id="322" r:id="rId13"/>
    <p:sldId id="326" r:id="rId14"/>
    <p:sldId id="324" r:id="rId15"/>
    <p:sldId id="325" r:id="rId16"/>
    <p:sldId id="310" r:id="rId17"/>
    <p:sldId id="311" r:id="rId18"/>
    <p:sldId id="312" r:id="rId19"/>
    <p:sldId id="313" r:id="rId20"/>
    <p:sldId id="314" r:id="rId21"/>
    <p:sldId id="315" r:id="rId22"/>
    <p:sldId id="328" r:id="rId23"/>
    <p:sldId id="305" r:id="rId24"/>
    <p:sldId id="306" r:id="rId25"/>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2" userDrawn="1">
          <p15:clr>
            <a:srgbClr val="A4A3A4"/>
          </p15:clr>
        </p15:guide>
        <p15:guide id="2" pos="22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DZZ-10" initials="X"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349" autoAdjust="0"/>
  </p:normalViewPr>
  <p:slideViewPr>
    <p:cSldViewPr showGuides="1">
      <p:cViewPr varScale="1">
        <p:scale>
          <a:sx n="90" d="100"/>
          <a:sy n="90" d="100"/>
        </p:scale>
        <p:origin x="1152" y="96"/>
      </p:cViewPr>
      <p:guideLst>
        <p:guide orient="horz" pos="2752"/>
        <p:guide pos="225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4" d="100"/>
          <a:sy n="84" d="100"/>
        </p:scale>
        <p:origin x="48" y="8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2277295" y="0"/>
            <a:ext cx="9392356"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294283"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167467" y="2475309"/>
            <a:ext cx="17339733" cy="2025253"/>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4885432"/>
            <a:ext cx="9392356"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2277295" y="4885432"/>
            <a:ext cx="9392356"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zh-CN" altLang="en-US" dirty="0"/>
              <a:t>本次主题党日学习了中共中央政治局民主生活会关于党纪的一些教育，衍生复习了一下部分党的基本知识；</a:t>
            </a:r>
            <a:endParaRPr lang="en-US" altLang="zh-CN" dirty="0"/>
          </a:p>
          <a:p>
            <a:r>
              <a:rPr lang="zh-CN" altLang="en-US" dirty="0"/>
              <a:t>学习了专题课程关于全面深化改革的一些理论与要点；</a:t>
            </a:r>
            <a:endParaRPr lang="en-US" altLang="zh-CN" dirty="0"/>
          </a:p>
          <a:p>
            <a:r>
              <a:rPr lang="zh-CN" altLang="en-US" dirty="0"/>
              <a:t>还把握领悟了袁家军书记就习近平总书记视察重庆的重要指示精神进行的总结与论述。</a:t>
            </a:r>
            <a:endParaRPr lang="en-US" altLang="zh-CN" dirty="0"/>
          </a:p>
          <a:p>
            <a:r>
              <a:rPr lang="zh-CN" altLang="en-US" dirty="0"/>
              <a:t>整体学习给我的感觉很充实，我在做这个学习</a:t>
            </a:r>
            <a:r>
              <a:rPr lang="en-US" altLang="zh-CN" dirty="0"/>
              <a:t>ppt</a:t>
            </a:r>
            <a:r>
              <a:rPr lang="zh-CN" altLang="en-US" dirty="0"/>
              <a:t>的时候，有些党的基本知识都还不是很确定，需要查验之后才敢确认，所以在后续还是要不断的加深对党的基本知识的认识，以便在课堂上进行课堂思政的时候，能够更加自然地、潜移默化的传递给学生。</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9294813" y="642938"/>
            <a:ext cx="3086100" cy="1736725"/>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51501" y="1909394"/>
            <a:ext cx="1888997" cy="574675"/>
          </a:xfrm>
          <a:prstGeom prst="rect">
            <a:avLst/>
          </a:prstGeom>
        </p:spPr>
        <p:txBody>
          <a:bodyPr wrap="square" lIns="0" tIns="0" rIns="0" bIns="0">
            <a:spAutoFit/>
          </a:bodyPr>
          <a:lstStyle>
            <a:lvl1pPr>
              <a:defRPr sz="36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2400" b="0" i="0">
                <a:solidFill>
                  <a:srgbClr val="404040"/>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9047988" y="4052315"/>
            <a:ext cx="3137916" cy="2802636"/>
          </a:xfrm>
          <a:prstGeom prst="rect">
            <a:avLst/>
          </a:prstGeom>
          <a:blipFill>
            <a:blip r:embed="rId3"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541781" y="1988057"/>
            <a:ext cx="4963795" cy="3674745"/>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44196" y="5064250"/>
            <a:ext cx="12147803" cy="1746504"/>
          </a:xfrm>
          <a:prstGeom prst="rect">
            <a:avLst/>
          </a:prstGeom>
          <a:blipFill>
            <a:blip r:embed="rId3" cstate="print"/>
            <a:stretch>
              <a:fillRect/>
            </a:stretch>
          </a:blipFill>
        </p:spPr>
        <p:txBody>
          <a:bodyPr wrap="square" lIns="0" tIns="0" rIns="0" bIns="0" rtlCol="0"/>
          <a:lstStyle/>
          <a:p/>
        </p:txBody>
      </p:sp>
      <p:sp>
        <p:nvSpPr>
          <p:cNvPr id="18" name="bk object 18"/>
          <p:cNvSpPr/>
          <p:nvPr/>
        </p:nvSpPr>
        <p:spPr>
          <a:xfrm>
            <a:off x="6095" y="3047"/>
            <a:ext cx="5897880" cy="2563367"/>
          </a:xfrm>
          <a:prstGeom prst="rect">
            <a:avLst/>
          </a:prstGeom>
          <a:blipFill>
            <a:blip r:embed="rId4" cstate="print"/>
            <a:stretch>
              <a:fillRect/>
            </a:stretch>
          </a:blipFill>
        </p:spPr>
        <p:txBody>
          <a:bodyPr wrap="square" lIns="0" tIns="0" rIns="0" bIns="0" rtlCol="0"/>
          <a:lstStyle/>
          <a:p/>
        </p:txBody>
      </p:sp>
      <p:sp>
        <p:nvSpPr>
          <p:cNvPr id="19" name="bk object 19"/>
          <p:cNvSpPr/>
          <p:nvPr/>
        </p:nvSpPr>
        <p:spPr>
          <a:xfrm>
            <a:off x="6095" y="5446775"/>
            <a:ext cx="12179808" cy="1408176"/>
          </a:xfrm>
          <a:prstGeom prst="rect">
            <a:avLst/>
          </a:prstGeom>
          <a:blipFill>
            <a:blip r:embed="rId5" cstate="print"/>
            <a:stretch>
              <a:fillRect/>
            </a:stretch>
          </a:blipFill>
        </p:spPr>
        <p:txBody>
          <a:bodyPr wrap="square" lIns="0" tIns="0" rIns="0" bIns="0" rtlCol="0"/>
          <a:lstStyle/>
          <a:p/>
        </p:txBody>
      </p:sp>
      <p:sp>
        <p:nvSpPr>
          <p:cNvPr id="20" name="bk object 20"/>
          <p:cNvSpPr/>
          <p:nvPr/>
        </p:nvSpPr>
        <p:spPr>
          <a:xfrm>
            <a:off x="6095" y="0"/>
            <a:ext cx="3614928" cy="1781555"/>
          </a:xfrm>
          <a:prstGeom prst="rect">
            <a:avLst/>
          </a:prstGeom>
          <a:blipFill>
            <a:blip r:embed="rId6" cstate="print"/>
            <a:stretch>
              <a:fillRect/>
            </a:stretch>
          </a:blipFill>
        </p:spPr>
        <p:txBody>
          <a:bodyPr wrap="square" lIns="0" tIns="0" rIns="0" bIns="0" rtlCol="0"/>
          <a:lstStyle/>
          <a:p/>
        </p:txBody>
      </p:sp>
      <p:sp>
        <p:nvSpPr>
          <p:cNvPr id="21" name="bk object 21"/>
          <p:cNvSpPr/>
          <p:nvPr/>
        </p:nvSpPr>
        <p:spPr>
          <a:xfrm>
            <a:off x="8014716" y="3095242"/>
            <a:ext cx="4177283" cy="3759708"/>
          </a:xfrm>
          <a:prstGeom prst="rect">
            <a:avLst/>
          </a:prstGeom>
          <a:blipFill>
            <a:blip r:embed="rId7" cstate="print"/>
            <a:stretch>
              <a:fillRect/>
            </a:stretch>
          </a:blipFill>
        </p:spPr>
        <p:txBody>
          <a:bodyPr wrap="square" lIns="0" tIns="0" rIns="0" bIns="0" rtlCol="0"/>
          <a:lstStyle/>
          <a:p/>
        </p:txBody>
      </p:sp>
      <p:sp>
        <p:nvSpPr>
          <p:cNvPr id="22" name="bk object 22"/>
          <p:cNvSpPr/>
          <p:nvPr/>
        </p:nvSpPr>
        <p:spPr>
          <a:xfrm>
            <a:off x="0" y="4101083"/>
            <a:ext cx="2639568" cy="2756914"/>
          </a:xfrm>
          <a:prstGeom prst="rect">
            <a:avLst/>
          </a:prstGeom>
          <a:blipFill>
            <a:blip r:embed="rId8" cstate="print"/>
            <a:stretch>
              <a:fillRect/>
            </a:stretch>
          </a:blipFill>
        </p:spPr>
        <p:txBody>
          <a:bodyPr wrap="square" lIns="0" tIns="0" rIns="0" bIns="0" rtlCol="0"/>
          <a:lstStyle/>
          <a:p/>
        </p:txBody>
      </p:sp>
      <p:sp>
        <p:nvSpPr>
          <p:cNvPr id="23" name="bk object 23"/>
          <p:cNvSpPr/>
          <p:nvPr/>
        </p:nvSpPr>
        <p:spPr>
          <a:xfrm>
            <a:off x="9165335" y="1091183"/>
            <a:ext cx="1440179" cy="996696"/>
          </a:xfrm>
          <a:prstGeom prst="rect">
            <a:avLst/>
          </a:prstGeom>
          <a:blipFill>
            <a:blip r:embed="rId9"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8" cstate="print"/>
            <a:stretch>
              <a:fillRect/>
            </a:stretch>
          </a:blipFill>
        </p:spPr>
        <p:txBody>
          <a:bodyPr wrap="square" lIns="0" tIns="0" rIns="0" bIns="0" rtlCol="0"/>
          <a:lstStyle/>
          <a:p/>
        </p:txBody>
      </p:sp>
      <p:sp>
        <p:nvSpPr>
          <p:cNvPr id="2" name="Holder 2"/>
          <p:cNvSpPr>
            <a:spLocks noGrp="1"/>
          </p:cNvSpPr>
          <p:nvPr>
            <p:ph type="title"/>
          </p:nvPr>
        </p:nvSpPr>
        <p:spPr>
          <a:xfrm>
            <a:off x="342087" y="261873"/>
            <a:ext cx="1244600" cy="391159"/>
          </a:xfrm>
          <a:prstGeom prst="rect">
            <a:avLst/>
          </a:prstGeom>
        </p:spPr>
        <p:txBody>
          <a:bodyPr wrap="square" lIns="0" tIns="0" rIns="0" bIns="0">
            <a:spAutoFit/>
          </a:bodyPr>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934288" y="1372219"/>
            <a:ext cx="10323423" cy="3489325"/>
          </a:xfrm>
          <a:prstGeom prst="rect">
            <a:avLst/>
          </a:prstGeom>
        </p:spPr>
        <p:txBody>
          <a:bodyPr wrap="square" lIns="0" tIns="0" rIns="0" bIns="0">
            <a:spAutoFit/>
          </a:bodyPr>
          <a:lstStyle>
            <a:lvl1pPr>
              <a:defRPr sz="2400" b="0" i="0">
                <a:solidFill>
                  <a:srgbClr val="404040"/>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0" Type="http://schemas.openxmlformats.org/officeDocument/2006/relationships/slideLayout" Target="../slideLayouts/slideLayout4.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image" Target="../media/image15.jpeg"/><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image" Target="../media/image14.jpeg"/><Relationship Id="rId3" Type="http://schemas.openxmlformats.org/officeDocument/2006/relationships/tags" Target="../tags/tag28.xml"/><Relationship Id="rId2" Type="http://schemas.openxmlformats.org/officeDocument/2006/relationships/tags" Target="../tags/tag27.xml"/><Relationship Id="rId11" Type="http://schemas.openxmlformats.org/officeDocument/2006/relationships/slideLayout" Target="../slideLayouts/slideLayout4.xml"/><Relationship Id="rId10" Type="http://schemas.openxmlformats.org/officeDocument/2006/relationships/tags" Target="../tags/tag33.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68910" y="131445"/>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68910" y="131445"/>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010650" y="4168140"/>
            <a:ext cx="3181350" cy="268986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876165"/>
            <a:ext cx="2036445" cy="198183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5340096" y="265175"/>
            <a:ext cx="1645920" cy="1645920"/>
          </a:xfrm>
          <a:custGeom>
            <a:avLst/>
            <a:gdLst/>
            <a:ahLst/>
            <a:cxnLst/>
            <a:rect l="l" t="t" r="r" b="b"/>
            <a:pathLst>
              <a:path w="1645920" h="1645920">
                <a:moveTo>
                  <a:pt x="1033399" y="1321435"/>
                </a:moveTo>
                <a:lnTo>
                  <a:pt x="1023746" y="1325499"/>
                </a:lnTo>
                <a:lnTo>
                  <a:pt x="1133220" y="1591818"/>
                </a:lnTo>
                <a:lnTo>
                  <a:pt x="1142873" y="1587881"/>
                </a:lnTo>
                <a:lnTo>
                  <a:pt x="1033399" y="1321435"/>
                </a:lnTo>
                <a:close/>
              </a:path>
              <a:path w="1645920" h="1645920">
                <a:moveTo>
                  <a:pt x="1155445" y="1250188"/>
                </a:moveTo>
                <a:lnTo>
                  <a:pt x="1151381" y="1253616"/>
                </a:lnTo>
                <a:lnTo>
                  <a:pt x="1147190" y="1256538"/>
                </a:lnTo>
                <a:lnTo>
                  <a:pt x="1321688" y="1485264"/>
                </a:lnTo>
                <a:lnTo>
                  <a:pt x="1329944" y="1478914"/>
                </a:lnTo>
                <a:lnTo>
                  <a:pt x="1155445" y="1250188"/>
                </a:lnTo>
                <a:close/>
              </a:path>
              <a:path w="1645920" h="1645920">
                <a:moveTo>
                  <a:pt x="1097914" y="1288796"/>
                </a:moveTo>
                <a:lnTo>
                  <a:pt x="1089025" y="1294257"/>
                </a:lnTo>
                <a:lnTo>
                  <a:pt x="1186942" y="1463802"/>
                </a:lnTo>
                <a:lnTo>
                  <a:pt x="1195831" y="1458340"/>
                </a:lnTo>
                <a:lnTo>
                  <a:pt x="1097914" y="1288796"/>
                </a:lnTo>
                <a:close/>
              </a:path>
              <a:path w="1645920" h="1645920">
                <a:moveTo>
                  <a:pt x="1209421" y="1202054"/>
                </a:moveTo>
                <a:lnTo>
                  <a:pt x="1206880" y="1205102"/>
                </a:lnTo>
                <a:lnTo>
                  <a:pt x="1202181" y="1209548"/>
                </a:lnTo>
                <a:lnTo>
                  <a:pt x="1340484" y="1347851"/>
                </a:lnTo>
                <a:lnTo>
                  <a:pt x="1344422" y="1344422"/>
                </a:lnTo>
                <a:lnTo>
                  <a:pt x="1347851" y="1340485"/>
                </a:lnTo>
                <a:lnTo>
                  <a:pt x="1209421" y="1202054"/>
                </a:lnTo>
                <a:close/>
              </a:path>
              <a:path w="1645920" h="1645920">
                <a:moveTo>
                  <a:pt x="1254505" y="1149477"/>
                </a:moveTo>
                <a:lnTo>
                  <a:pt x="1248028" y="1157732"/>
                </a:lnTo>
                <a:lnTo>
                  <a:pt x="1476121" y="1333627"/>
                </a:lnTo>
                <a:lnTo>
                  <a:pt x="1482471" y="1325372"/>
                </a:lnTo>
                <a:lnTo>
                  <a:pt x="1254505" y="1149477"/>
                </a:lnTo>
                <a:close/>
              </a:path>
              <a:path w="1645920" h="1645920">
                <a:moveTo>
                  <a:pt x="1292605" y="1088009"/>
                </a:moveTo>
                <a:lnTo>
                  <a:pt x="1287652" y="1097279"/>
                </a:lnTo>
                <a:lnTo>
                  <a:pt x="1458340" y="1195832"/>
                </a:lnTo>
                <a:lnTo>
                  <a:pt x="1463802" y="1186941"/>
                </a:lnTo>
                <a:lnTo>
                  <a:pt x="1292605" y="1088009"/>
                </a:lnTo>
                <a:close/>
              </a:path>
              <a:path w="1645920" h="1645920">
                <a:moveTo>
                  <a:pt x="1322831" y="1026033"/>
                </a:moveTo>
                <a:lnTo>
                  <a:pt x="1318513" y="1035558"/>
                </a:lnTo>
                <a:lnTo>
                  <a:pt x="1585976" y="1147190"/>
                </a:lnTo>
                <a:lnTo>
                  <a:pt x="1590039" y="1137539"/>
                </a:lnTo>
                <a:lnTo>
                  <a:pt x="1322831" y="1026033"/>
                </a:lnTo>
                <a:close/>
              </a:path>
              <a:path w="1645920" h="1645920">
                <a:moveTo>
                  <a:pt x="968120" y="1344422"/>
                </a:moveTo>
                <a:lnTo>
                  <a:pt x="957961" y="1346962"/>
                </a:lnTo>
                <a:lnTo>
                  <a:pt x="1008633" y="1535938"/>
                </a:lnTo>
                <a:lnTo>
                  <a:pt x="1018666" y="1533271"/>
                </a:lnTo>
                <a:lnTo>
                  <a:pt x="968120" y="1344422"/>
                </a:lnTo>
                <a:close/>
              </a:path>
              <a:path w="1645920" h="1645920">
                <a:moveTo>
                  <a:pt x="897001" y="1357122"/>
                </a:moveTo>
                <a:lnTo>
                  <a:pt x="886713" y="1358646"/>
                </a:lnTo>
                <a:lnTo>
                  <a:pt x="923670" y="1645920"/>
                </a:lnTo>
                <a:lnTo>
                  <a:pt x="933957" y="1644523"/>
                </a:lnTo>
                <a:lnTo>
                  <a:pt x="897001" y="1357122"/>
                </a:lnTo>
                <a:close/>
              </a:path>
              <a:path w="1645920" h="1645920">
                <a:moveTo>
                  <a:pt x="828166" y="1364234"/>
                </a:moveTo>
                <a:lnTo>
                  <a:pt x="817752" y="1364614"/>
                </a:lnTo>
                <a:lnTo>
                  <a:pt x="817752" y="1560068"/>
                </a:lnTo>
                <a:lnTo>
                  <a:pt x="822959" y="1560322"/>
                </a:lnTo>
                <a:lnTo>
                  <a:pt x="828166" y="1560068"/>
                </a:lnTo>
                <a:lnTo>
                  <a:pt x="828166" y="1364234"/>
                </a:lnTo>
                <a:close/>
              </a:path>
              <a:path w="1645920" h="1645920">
                <a:moveTo>
                  <a:pt x="1345692" y="957579"/>
                </a:moveTo>
                <a:lnTo>
                  <a:pt x="1342644" y="967613"/>
                </a:lnTo>
                <a:lnTo>
                  <a:pt x="1533271" y="1018666"/>
                </a:lnTo>
                <a:lnTo>
                  <a:pt x="1535937" y="1008634"/>
                </a:lnTo>
                <a:lnTo>
                  <a:pt x="1345692" y="957579"/>
                </a:lnTo>
                <a:close/>
              </a:path>
              <a:path w="1645920" h="1645920">
                <a:moveTo>
                  <a:pt x="745616" y="1358519"/>
                </a:moveTo>
                <a:lnTo>
                  <a:pt x="707263" y="1643888"/>
                </a:lnTo>
                <a:lnTo>
                  <a:pt x="717550" y="1645285"/>
                </a:lnTo>
                <a:lnTo>
                  <a:pt x="756030" y="1359915"/>
                </a:lnTo>
                <a:lnTo>
                  <a:pt x="750696" y="1359789"/>
                </a:lnTo>
                <a:lnTo>
                  <a:pt x="745616" y="1358519"/>
                </a:lnTo>
                <a:close/>
              </a:path>
              <a:path w="1645920" h="1645920">
                <a:moveTo>
                  <a:pt x="1359915" y="889888"/>
                </a:moveTo>
                <a:lnTo>
                  <a:pt x="1359788" y="895223"/>
                </a:lnTo>
                <a:lnTo>
                  <a:pt x="1358519" y="900302"/>
                </a:lnTo>
                <a:lnTo>
                  <a:pt x="1643887" y="938657"/>
                </a:lnTo>
                <a:lnTo>
                  <a:pt x="1645284" y="928370"/>
                </a:lnTo>
                <a:lnTo>
                  <a:pt x="1359915" y="889888"/>
                </a:lnTo>
                <a:close/>
              </a:path>
              <a:path w="1645920" h="1645920">
                <a:moveTo>
                  <a:pt x="678306" y="1342644"/>
                </a:moveTo>
                <a:lnTo>
                  <a:pt x="627252" y="1533271"/>
                </a:lnTo>
                <a:lnTo>
                  <a:pt x="637286" y="1535938"/>
                </a:lnTo>
                <a:lnTo>
                  <a:pt x="688339" y="1345691"/>
                </a:lnTo>
                <a:lnTo>
                  <a:pt x="678306" y="1342644"/>
                </a:lnTo>
                <a:close/>
              </a:path>
              <a:path w="1645920" h="1645920">
                <a:moveTo>
                  <a:pt x="1560068" y="817752"/>
                </a:moveTo>
                <a:lnTo>
                  <a:pt x="1364233" y="817752"/>
                </a:lnTo>
                <a:lnTo>
                  <a:pt x="1364614" y="828166"/>
                </a:lnTo>
                <a:lnTo>
                  <a:pt x="1560068" y="828166"/>
                </a:lnTo>
                <a:lnTo>
                  <a:pt x="1560322" y="822960"/>
                </a:lnTo>
                <a:lnTo>
                  <a:pt x="1560068" y="817752"/>
                </a:lnTo>
                <a:close/>
              </a:path>
              <a:path w="1645920" h="1645920">
                <a:moveTo>
                  <a:pt x="1644523" y="711962"/>
                </a:moveTo>
                <a:lnTo>
                  <a:pt x="1357122" y="748919"/>
                </a:lnTo>
                <a:lnTo>
                  <a:pt x="1358646" y="759206"/>
                </a:lnTo>
                <a:lnTo>
                  <a:pt x="1645920" y="722249"/>
                </a:lnTo>
                <a:lnTo>
                  <a:pt x="1644523" y="711962"/>
                </a:lnTo>
                <a:close/>
              </a:path>
              <a:path w="1645920" h="1645920">
                <a:moveTo>
                  <a:pt x="610362" y="1318514"/>
                </a:moveTo>
                <a:lnTo>
                  <a:pt x="498728" y="1585976"/>
                </a:lnTo>
                <a:lnTo>
                  <a:pt x="508380" y="1590039"/>
                </a:lnTo>
                <a:lnTo>
                  <a:pt x="619887" y="1322832"/>
                </a:lnTo>
                <a:lnTo>
                  <a:pt x="610362" y="1318514"/>
                </a:lnTo>
                <a:close/>
              </a:path>
              <a:path w="1645920" h="1645920">
                <a:moveTo>
                  <a:pt x="488188" y="1248028"/>
                </a:moveTo>
                <a:lnTo>
                  <a:pt x="312292" y="1476121"/>
                </a:lnTo>
                <a:lnTo>
                  <a:pt x="320548" y="1482471"/>
                </a:lnTo>
                <a:lnTo>
                  <a:pt x="496442" y="1254506"/>
                </a:lnTo>
                <a:lnTo>
                  <a:pt x="488188" y="1248028"/>
                </a:lnTo>
                <a:close/>
              </a:path>
              <a:path w="1645920" h="1645920">
                <a:moveTo>
                  <a:pt x="548639" y="1287652"/>
                </a:moveTo>
                <a:lnTo>
                  <a:pt x="450088" y="1458340"/>
                </a:lnTo>
                <a:lnTo>
                  <a:pt x="458977" y="1463802"/>
                </a:lnTo>
                <a:lnTo>
                  <a:pt x="557911" y="1292606"/>
                </a:lnTo>
                <a:lnTo>
                  <a:pt x="548639" y="1287652"/>
                </a:lnTo>
                <a:close/>
              </a:path>
              <a:path w="1645920" h="1645920">
                <a:moveTo>
                  <a:pt x="436371" y="1202182"/>
                </a:moveTo>
                <a:lnTo>
                  <a:pt x="298068" y="1340485"/>
                </a:lnTo>
                <a:lnTo>
                  <a:pt x="301498" y="1344422"/>
                </a:lnTo>
                <a:lnTo>
                  <a:pt x="305434" y="1347851"/>
                </a:lnTo>
                <a:lnTo>
                  <a:pt x="443864" y="1209421"/>
                </a:lnTo>
                <a:lnTo>
                  <a:pt x="440816" y="1206881"/>
                </a:lnTo>
                <a:lnTo>
                  <a:pt x="436371" y="1202182"/>
                </a:lnTo>
                <a:close/>
              </a:path>
              <a:path w="1645920" h="1645920">
                <a:moveTo>
                  <a:pt x="389381" y="1147190"/>
                </a:moveTo>
                <a:lnTo>
                  <a:pt x="160654" y="1321689"/>
                </a:lnTo>
                <a:lnTo>
                  <a:pt x="167004" y="1329944"/>
                </a:lnTo>
                <a:lnTo>
                  <a:pt x="395731" y="1155446"/>
                </a:lnTo>
                <a:lnTo>
                  <a:pt x="392302" y="1151382"/>
                </a:lnTo>
                <a:lnTo>
                  <a:pt x="389381" y="1147190"/>
                </a:lnTo>
                <a:close/>
              </a:path>
              <a:path w="1645920" h="1645920">
                <a:moveTo>
                  <a:pt x="351663" y="1089025"/>
                </a:moveTo>
                <a:lnTo>
                  <a:pt x="182117" y="1186941"/>
                </a:lnTo>
                <a:lnTo>
                  <a:pt x="187578" y="1195832"/>
                </a:lnTo>
                <a:lnTo>
                  <a:pt x="357124" y="1097914"/>
                </a:lnTo>
                <a:lnTo>
                  <a:pt x="351663" y="1089025"/>
                </a:lnTo>
                <a:close/>
              </a:path>
              <a:path w="1645920" h="1645920">
                <a:moveTo>
                  <a:pt x="320420" y="1023747"/>
                </a:moveTo>
                <a:lnTo>
                  <a:pt x="54101" y="1133221"/>
                </a:lnTo>
                <a:lnTo>
                  <a:pt x="58038" y="1142873"/>
                </a:lnTo>
                <a:lnTo>
                  <a:pt x="324484" y="1033399"/>
                </a:lnTo>
                <a:lnTo>
                  <a:pt x="320420" y="1023747"/>
                </a:lnTo>
                <a:close/>
              </a:path>
              <a:path w="1645920" h="1645920">
                <a:moveTo>
                  <a:pt x="1533271" y="627252"/>
                </a:moveTo>
                <a:lnTo>
                  <a:pt x="1344422" y="677799"/>
                </a:lnTo>
                <a:lnTo>
                  <a:pt x="1346961" y="687959"/>
                </a:lnTo>
                <a:lnTo>
                  <a:pt x="1535937" y="637286"/>
                </a:lnTo>
                <a:lnTo>
                  <a:pt x="1533271" y="627252"/>
                </a:lnTo>
                <a:close/>
              </a:path>
              <a:path w="1645920" h="1645920">
                <a:moveTo>
                  <a:pt x="1587880" y="503047"/>
                </a:moveTo>
                <a:lnTo>
                  <a:pt x="1321434" y="612521"/>
                </a:lnTo>
                <a:lnTo>
                  <a:pt x="1325499" y="622173"/>
                </a:lnTo>
                <a:lnTo>
                  <a:pt x="1591818" y="512699"/>
                </a:lnTo>
                <a:lnTo>
                  <a:pt x="1587880" y="503047"/>
                </a:lnTo>
                <a:close/>
              </a:path>
              <a:path w="1645920" h="1645920">
                <a:moveTo>
                  <a:pt x="1458340" y="450088"/>
                </a:moveTo>
                <a:lnTo>
                  <a:pt x="1288796" y="548004"/>
                </a:lnTo>
                <a:lnTo>
                  <a:pt x="1294256" y="556895"/>
                </a:lnTo>
                <a:lnTo>
                  <a:pt x="1463802" y="458977"/>
                </a:lnTo>
                <a:lnTo>
                  <a:pt x="1458340" y="450088"/>
                </a:lnTo>
                <a:close/>
              </a:path>
              <a:path w="1645920" h="1645920">
                <a:moveTo>
                  <a:pt x="1478914" y="315975"/>
                </a:moveTo>
                <a:lnTo>
                  <a:pt x="1250187" y="490474"/>
                </a:lnTo>
                <a:lnTo>
                  <a:pt x="1253617" y="494411"/>
                </a:lnTo>
                <a:lnTo>
                  <a:pt x="1256537" y="498728"/>
                </a:lnTo>
                <a:lnTo>
                  <a:pt x="1485264" y="324231"/>
                </a:lnTo>
                <a:lnTo>
                  <a:pt x="1478914" y="315975"/>
                </a:lnTo>
                <a:close/>
              </a:path>
              <a:path w="1645920" h="1645920">
                <a:moveTo>
                  <a:pt x="1340484" y="298069"/>
                </a:moveTo>
                <a:lnTo>
                  <a:pt x="1202054" y="436499"/>
                </a:lnTo>
                <a:lnTo>
                  <a:pt x="1205102" y="439038"/>
                </a:lnTo>
                <a:lnTo>
                  <a:pt x="1209548" y="443738"/>
                </a:lnTo>
                <a:lnTo>
                  <a:pt x="1347851" y="305435"/>
                </a:lnTo>
                <a:lnTo>
                  <a:pt x="1344422" y="301498"/>
                </a:lnTo>
                <a:lnTo>
                  <a:pt x="1340484" y="298069"/>
                </a:lnTo>
                <a:close/>
              </a:path>
              <a:path w="1645920" h="1645920">
                <a:moveTo>
                  <a:pt x="1325372" y="163449"/>
                </a:moveTo>
                <a:lnTo>
                  <a:pt x="1149477" y="391413"/>
                </a:lnTo>
                <a:lnTo>
                  <a:pt x="1157731" y="397890"/>
                </a:lnTo>
                <a:lnTo>
                  <a:pt x="1333627" y="169799"/>
                </a:lnTo>
                <a:lnTo>
                  <a:pt x="1325372" y="163449"/>
                </a:lnTo>
                <a:close/>
              </a:path>
              <a:path w="1645920" h="1645920">
                <a:moveTo>
                  <a:pt x="1186942" y="182118"/>
                </a:moveTo>
                <a:lnTo>
                  <a:pt x="1088008" y="353313"/>
                </a:lnTo>
                <a:lnTo>
                  <a:pt x="1097279" y="358266"/>
                </a:lnTo>
                <a:lnTo>
                  <a:pt x="1195831" y="187578"/>
                </a:lnTo>
                <a:lnTo>
                  <a:pt x="1186942" y="182118"/>
                </a:lnTo>
                <a:close/>
              </a:path>
              <a:path w="1645920" h="1645920">
                <a:moveTo>
                  <a:pt x="1137539" y="55879"/>
                </a:moveTo>
                <a:lnTo>
                  <a:pt x="1026032" y="323088"/>
                </a:lnTo>
                <a:lnTo>
                  <a:pt x="1035557" y="327406"/>
                </a:lnTo>
                <a:lnTo>
                  <a:pt x="1147190" y="59944"/>
                </a:lnTo>
                <a:lnTo>
                  <a:pt x="1137539" y="55879"/>
                </a:lnTo>
                <a:close/>
              </a:path>
              <a:path w="1645920" h="1645920">
                <a:moveTo>
                  <a:pt x="298957" y="957961"/>
                </a:moveTo>
                <a:lnTo>
                  <a:pt x="109981" y="1008634"/>
                </a:lnTo>
                <a:lnTo>
                  <a:pt x="112649" y="1018666"/>
                </a:lnTo>
                <a:lnTo>
                  <a:pt x="301498" y="968121"/>
                </a:lnTo>
                <a:lnTo>
                  <a:pt x="298957" y="957961"/>
                </a:lnTo>
                <a:close/>
              </a:path>
              <a:path w="1645920" h="1645920">
                <a:moveTo>
                  <a:pt x="287274" y="886713"/>
                </a:moveTo>
                <a:lnTo>
                  <a:pt x="0" y="923671"/>
                </a:lnTo>
                <a:lnTo>
                  <a:pt x="1396" y="933958"/>
                </a:lnTo>
                <a:lnTo>
                  <a:pt x="288798" y="897001"/>
                </a:lnTo>
                <a:lnTo>
                  <a:pt x="287274" y="886713"/>
                </a:lnTo>
                <a:close/>
              </a:path>
              <a:path w="1645920" h="1645920">
                <a:moveTo>
                  <a:pt x="281304" y="817752"/>
                </a:moveTo>
                <a:lnTo>
                  <a:pt x="85851" y="817752"/>
                </a:lnTo>
                <a:lnTo>
                  <a:pt x="85598" y="822960"/>
                </a:lnTo>
                <a:lnTo>
                  <a:pt x="85851" y="828166"/>
                </a:lnTo>
                <a:lnTo>
                  <a:pt x="281686" y="828166"/>
                </a:lnTo>
                <a:lnTo>
                  <a:pt x="281304" y="817752"/>
                </a:lnTo>
                <a:close/>
              </a:path>
              <a:path w="1645920" h="1645920">
                <a:moveTo>
                  <a:pt x="1008633" y="109982"/>
                </a:moveTo>
                <a:lnTo>
                  <a:pt x="957579" y="300227"/>
                </a:lnTo>
                <a:lnTo>
                  <a:pt x="967613" y="303275"/>
                </a:lnTo>
                <a:lnTo>
                  <a:pt x="1018666" y="112649"/>
                </a:lnTo>
                <a:lnTo>
                  <a:pt x="1008633" y="109982"/>
                </a:lnTo>
                <a:close/>
              </a:path>
              <a:path w="1645920" h="1645920">
                <a:moveTo>
                  <a:pt x="112649" y="627252"/>
                </a:moveTo>
                <a:lnTo>
                  <a:pt x="109981" y="637286"/>
                </a:lnTo>
                <a:lnTo>
                  <a:pt x="300227" y="688339"/>
                </a:lnTo>
                <a:lnTo>
                  <a:pt x="303275" y="678307"/>
                </a:lnTo>
                <a:lnTo>
                  <a:pt x="112649" y="627252"/>
                </a:lnTo>
                <a:close/>
              </a:path>
              <a:path w="1645920" h="1645920">
                <a:moveTo>
                  <a:pt x="822959" y="85598"/>
                </a:moveTo>
                <a:lnTo>
                  <a:pt x="817752" y="85851"/>
                </a:lnTo>
                <a:lnTo>
                  <a:pt x="817752" y="281686"/>
                </a:lnTo>
                <a:lnTo>
                  <a:pt x="828166" y="281304"/>
                </a:lnTo>
                <a:lnTo>
                  <a:pt x="828166" y="85851"/>
                </a:lnTo>
                <a:lnTo>
                  <a:pt x="822959" y="85598"/>
                </a:lnTo>
                <a:close/>
              </a:path>
              <a:path w="1645920" h="1645920">
                <a:moveTo>
                  <a:pt x="928369" y="634"/>
                </a:moveTo>
                <a:lnTo>
                  <a:pt x="889888" y="286003"/>
                </a:lnTo>
                <a:lnTo>
                  <a:pt x="895223" y="286131"/>
                </a:lnTo>
                <a:lnTo>
                  <a:pt x="900302" y="287400"/>
                </a:lnTo>
                <a:lnTo>
                  <a:pt x="938656" y="2031"/>
                </a:lnTo>
                <a:lnTo>
                  <a:pt x="928369" y="634"/>
                </a:lnTo>
                <a:close/>
              </a:path>
              <a:path w="1645920" h="1645920">
                <a:moveTo>
                  <a:pt x="2031" y="707263"/>
                </a:moveTo>
                <a:lnTo>
                  <a:pt x="634" y="717550"/>
                </a:lnTo>
                <a:lnTo>
                  <a:pt x="286003" y="756031"/>
                </a:lnTo>
                <a:lnTo>
                  <a:pt x="286130" y="750697"/>
                </a:lnTo>
                <a:lnTo>
                  <a:pt x="287400" y="745616"/>
                </a:lnTo>
                <a:lnTo>
                  <a:pt x="2031" y="707263"/>
                </a:lnTo>
                <a:close/>
              </a:path>
              <a:path w="1645920" h="1645920">
                <a:moveTo>
                  <a:pt x="59943" y="498728"/>
                </a:moveTo>
                <a:lnTo>
                  <a:pt x="55879" y="508381"/>
                </a:lnTo>
                <a:lnTo>
                  <a:pt x="323088" y="619887"/>
                </a:lnTo>
                <a:lnTo>
                  <a:pt x="327405" y="610362"/>
                </a:lnTo>
                <a:lnTo>
                  <a:pt x="59943" y="498728"/>
                </a:lnTo>
                <a:close/>
              </a:path>
              <a:path w="1645920" h="1645920">
                <a:moveTo>
                  <a:pt x="187578" y="450088"/>
                </a:moveTo>
                <a:lnTo>
                  <a:pt x="182117" y="458977"/>
                </a:lnTo>
                <a:lnTo>
                  <a:pt x="353313" y="557911"/>
                </a:lnTo>
                <a:lnTo>
                  <a:pt x="358266" y="548639"/>
                </a:lnTo>
                <a:lnTo>
                  <a:pt x="187578" y="450088"/>
                </a:lnTo>
                <a:close/>
              </a:path>
              <a:path w="1645920" h="1645920">
                <a:moveTo>
                  <a:pt x="169799" y="312293"/>
                </a:moveTo>
                <a:lnTo>
                  <a:pt x="166624" y="316357"/>
                </a:lnTo>
                <a:lnTo>
                  <a:pt x="163449" y="320548"/>
                </a:lnTo>
                <a:lnTo>
                  <a:pt x="391413" y="496443"/>
                </a:lnTo>
                <a:lnTo>
                  <a:pt x="397890" y="488188"/>
                </a:lnTo>
                <a:lnTo>
                  <a:pt x="169799" y="312293"/>
                </a:lnTo>
                <a:close/>
              </a:path>
              <a:path w="1645920" h="1645920">
                <a:moveTo>
                  <a:pt x="305434" y="298069"/>
                </a:moveTo>
                <a:lnTo>
                  <a:pt x="301498" y="301498"/>
                </a:lnTo>
                <a:lnTo>
                  <a:pt x="298068" y="305435"/>
                </a:lnTo>
                <a:lnTo>
                  <a:pt x="436499" y="443864"/>
                </a:lnTo>
                <a:lnTo>
                  <a:pt x="439038" y="440816"/>
                </a:lnTo>
                <a:lnTo>
                  <a:pt x="443738" y="436372"/>
                </a:lnTo>
                <a:lnTo>
                  <a:pt x="305434" y="298069"/>
                </a:lnTo>
                <a:close/>
              </a:path>
              <a:path w="1645920" h="1645920">
                <a:moveTo>
                  <a:pt x="324230" y="160654"/>
                </a:moveTo>
                <a:lnTo>
                  <a:pt x="315975" y="166877"/>
                </a:lnTo>
                <a:lnTo>
                  <a:pt x="490474" y="395732"/>
                </a:lnTo>
                <a:lnTo>
                  <a:pt x="494411" y="392302"/>
                </a:lnTo>
                <a:lnTo>
                  <a:pt x="498728" y="389382"/>
                </a:lnTo>
                <a:lnTo>
                  <a:pt x="324230" y="160654"/>
                </a:lnTo>
                <a:close/>
              </a:path>
              <a:path w="1645920" h="1645920">
                <a:moveTo>
                  <a:pt x="458977" y="182118"/>
                </a:moveTo>
                <a:lnTo>
                  <a:pt x="450088" y="187578"/>
                </a:lnTo>
                <a:lnTo>
                  <a:pt x="548004" y="357124"/>
                </a:lnTo>
                <a:lnTo>
                  <a:pt x="556894" y="351663"/>
                </a:lnTo>
                <a:lnTo>
                  <a:pt x="458977" y="182118"/>
                </a:lnTo>
                <a:close/>
              </a:path>
              <a:path w="1645920" h="1645920">
                <a:moveTo>
                  <a:pt x="512699" y="54101"/>
                </a:moveTo>
                <a:lnTo>
                  <a:pt x="503046" y="58039"/>
                </a:lnTo>
                <a:lnTo>
                  <a:pt x="612520" y="324485"/>
                </a:lnTo>
                <a:lnTo>
                  <a:pt x="622173" y="320421"/>
                </a:lnTo>
                <a:lnTo>
                  <a:pt x="512699" y="54101"/>
                </a:lnTo>
                <a:close/>
              </a:path>
              <a:path w="1645920" h="1645920">
                <a:moveTo>
                  <a:pt x="637286" y="109982"/>
                </a:moveTo>
                <a:lnTo>
                  <a:pt x="627252" y="112649"/>
                </a:lnTo>
                <a:lnTo>
                  <a:pt x="677799" y="301498"/>
                </a:lnTo>
                <a:lnTo>
                  <a:pt x="687958" y="298958"/>
                </a:lnTo>
                <a:lnTo>
                  <a:pt x="637286" y="109982"/>
                </a:lnTo>
                <a:close/>
              </a:path>
              <a:path w="1645920" h="1645920">
                <a:moveTo>
                  <a:pt x="722249" y="0"/>
                </a:moveTo>
                <a:lnTo>
                  <a:pt x="711962" y="1397"/>
                </a:lnTo>
                <a:lnTo>
                  <a:pt x="748918" y="288798"/>
                </a:lnTo>
                <a:lnTo>
                  <a:pt x="759205" y="287274"/>
                </a:lnTo>
                <a:lnTo>
                  <a:pt x="722249" y="0"/>
                </a:lnTo>
                <a:close/>
              </a:path>
            </a:pathLst>
          </a:custGeom>
          <a:solidFill>
            <a:srgbClr val="DE0000"/>
          </a:solidFill>
        </p:spPr>
        <p:txBody>
          <a:bodyPr wrap="square" lIns="0" tIns="0" rIns="0" bIns="0" rtlCol="0"/>
          <a:lstStyle/>
          <a:p/>
        </p:txBody>
      </p:sp>
      <p:sp>
        <p:nvSpPr>
          <p:cNvPr id="9" name="object 9"/>
          <p:cNvSpPr/>
          <p:nvPr/>
        </p:nvSpPr>
        <p:spPr>
          <a:xfrm>
            <a:off x="5807964" y="685800"/>
            <a:ext cx="719328" cy="707136"/>
          </a:xfrm>
          <a:prstGeom prst="rect">
            <a:avLst/>
          </a:prstGeom>
          <a:blipFill>
            <a:blip r:embed="rId7" cstate="print"/>
            <a:stretch>
              <a:fillRect/>
            </a:stretch>
          </a:blipFill>
        </p:spPr>
        <p:txBody>
          <a:bodyPr wrap="square" lIns="0" tIns="0" rIns="0" bIns="0" rtlCol="0"/>
          <a:lstStyle/>
          <a:p/>
        </p:txBody>
      </p:sp>
      <p:sp>
        <p:nvSpPr>
          <p:cNvPr id="10" name="object 10"/>
          <p:cNvSpPr txBox="1">
            <a:spLocks noGrp="1"/>
          </p:cNvSpPr>
          <p:nvPr>
            <p:ph type="title"/>
          </p:nvPr>
        </p:nvSpPr>
        <p:spPr>
          <a:xfrm>
            <a:off x="1446657" y="1911172"/>
            <a:ext cx="9432925" cy="2901315"/>
          </a:xfrm>
          <a:prstGeom prst="rect">
            <a:avLst/>
          </a:prstGeom>
        </p:spPr>
        <p:txBody>
          <a:bodyPr vert="horz" wrap="square" lIns="0" tIns="11430" rIns="0" bIns="0" rtlCol="0">
            <a:spAutoFit/>
          </a:bodyPr>
          <a:lstStyle/>
          <a:p>
            <a:pPr marL="2562225" marR="5080" indent="-2550160" algn="l">
              <a:lnSpc>
                <a:spcPct val="101000"/>
              </a:lnSpc>
              <a:spcBef>
                <a:spcPts val="90"/>
              </a:spcBef>
            </a:pPr>
            <a:r>
              <a:rPr lang="en-US" altLang="zh-CN" sz="5300" b="0" spc="415" dirty="0">
                <a:solidFill>
                  <a:srgbClr val="D20000"/>
                </a:solidFill>
                <a:latin typeface="微软雅黑" panose="020B0503020204020204" charset="-122"/>
                <a:cs typeface="微软雅黑" panose="020B0503020204020204" charset="-122"/>
              </a:rPr>
              <a:t>      </a:t>
            </a:r>
            <a:r>
              <a:rPr lang="zh-CN" sz="6000" b="0" spc="415" dirty="0">
                <a:solidFill>
                  <a:srgbClr val="D20000"/>
                </a:solidFill>
                <a:latin typeface="微软雅黑" panose="020B0503020204020204" charset="-122"/>
                <a:cs typeface="微软雅黑" panose="020B0503020204020204" charset="-122"/>
              </a:rPr>
              <a:t>工学院直属</a:t>
            </a:r>
            <a:r>
              <a:rPr lang="zh-CN" sz="6600" b="0" spc="415" dirty="0">
                <a:solidFill>
                  <a:srgbClr val="D20000"/>
                </a:solidFill>
                <a:latin typeface="微软雅黑" panose="020B0503020204020204" charset="-122"/>
                <a:cs typeface="微软雅黑" panose="020B0503020204020204" charset="-122"/>
              </a:rPr>
              <a:t>党支部</a:t>
            </a:r>
            <a:br>
              <a:rPr lang="zh-CN" sz="6000" b="0" spc="415" dirty="0">
                <a:solidFill>
                  <a:srgbClr val="D20000"/>
                </a:solidFill>
                <a:latin typeface="微软雅黑" panose="020B0503020204020204" charset="-122"/>
                <a:cs typeface="微软雅黑" panose="020B0503020204020204" charset="-122"/>
              </a:rPr>
            </a:br>
            <a:r>
              <a:rPr lang="zh-CN" sz="6000" b="0" spc="415" dirty="0">
                <a:solidFill>
                  <a:srgbClr val="D20000"/>
                </a:solidFill>
                <a:latin typeface="微软雅黑" panose="020B0503020204020204" charset="-122"/>
                <a:cs typeface="微软雅黑" panose="020B0503020204020204" charset="-122"/>
              </a:rPr>
              <a:t>  主题党日</a:t>
            </a:r>
            <a:br>
              <a:rPr lang="zh-CN" sz="6000" b="0" spc="415" dirty="0">
                <a:solidFill>
                  <a:srgbClr val="D20000"/>
                </a:solidFill>
                <a:latin typeface="微软雅黑" panose="020B0503020204020204" charset="-122"/>
                <a:cs typeface="微软雅黑" panose="020B0503020204020204" charset="-122"/>
              </a:rPr>
            </a:br>
            <a:r>
              <a:rPr lang="en-US" altLang="zh-CN" sz="6000" b="0" spc="415" dirty="0">
                <a:solidFill>
                  <a:srgbClr val="D20000"/>
                </a:solidFill>
                <a:latin typeface="微软雅黑" panose="020B0503020204020204" charset="-122"/>
                <a:cs typeface="微软雅黑" panose="020B0503020204020204" charset="-122"/>
              </a:rPr>
              <a:t>            </a:t>
            </a:r>
            <a:r>
              <a:rPr lang="zh-CN" altLang="en-US" sz="2000" b="0" spc="415" dirty="0">
                <a:solidFill>
                  <a:srgbClr val="D20000"/>
                </a:solidFill>
                <a:latin typeface="微软雅黑" panose="020B0503020204020204" charset="-122"/>
                <a:cs typeface="微软雅黑" panose="020B0503020204020204" charset="-122"/>
              </a:rPr>
              <a:t>——</a:t>
            </a:r>
            <a:r>
              <a:rPr lang="en-US" altLang="zh-CN" sz="2000" b="0" spc="415" dirty="0">
                <a:solidFill>
                  <a:srgbClr val="D20000"/>
                </a:solidFill>
                <a:latin typeface="微软雅黑" panose="020B0503020204020204" charset="-122"/>
                <a:cs typeface="微软雅黑" panose="020B0503020204020204" charset="-122"/>
              </a:rPr>
              <a:t>2025</a:t>
            </a:r>
            <a:r>
              <a:rPr lang="zh-CN" altLang="en-US" sz="2000" b="0" spc="415" dirty="0">
                <a:solidFill>
                  <a:srgbClr val="D20000"/>
                </a:solidFill>
                <a:latin typeface="微软雅黑" panose="020B0503020204020204" charset="-122"/>
                <a:cs typeface="微软雅黑" panose="020B0503020204020204" charset="-122"/>
              </a:rPr>
              <a:t>年</a:t>
            </a:r>
            <a:r>
              <a:rPr lang="en-US" altLang="zh-CN" sz="2000" b="0" spc="415" dirty="0">
                <a:solidFill>
                  <a:srgbClr val="D20000"/>
                </a:solidFill>
                <a:latin typeface="微软雅黑" panose="020B0503020204020204" charset="-122"/>
                <a:cs typeface="微软雅黑" panose="020B0503020204020204" charset="-122"/>
              </a:rPr>
              <a:t>3</a:t>
            </a:r>
            <a:r>
              <a:rPr lang="zh-CN" altLang="en-US" sz="2000" b="0" spc="415" dirty="0">
                <a:solidFill>
                  <a:srgbClr val="D20000"/>
                </a:solidFill>
                <a:latin typeface="微软雅黑" panose="020B0503020204020204" charset="-122"/>
                <a:cs typeface="微软雅黑" panose="020B0503020204020204" charset="-122"/>
              </a:rPr>
              <a:t>月</a:t>
            </a:r>
            <a:r>
              <a:rPr lang="en-US" altLang="zh-CN" sz="2000" b="0" spc="415" dirty="0">
                <a:solidFill>
                  <a:srgbClr val="D20000"/>
                </a:solidFill>
                <a:latin typeface="微软雅黑" panose="020B0503020204020204" charset="-122"/>
                <a:cs typeface="微软雅黑" panose="020B0503020204020204" charset="-122"/>
              </a:rPr>
              <a:t>27</a:t>
            </a:r>
            <a:r>
              <a:rPr lang="zh-CN" altLang="en-US" sz="2000" b="0" spc="415" dirty="0">
                <a:solidFill>
                  <a:srgbClr val="D20000"/>
                </a:solidFill>
                <a:latin typeface="微软雅黑" panose="020B0503020204020204" charset="-122"/>
                <a:cs typeface="微软雅黑" panose="020B0503020204020204" charset="-122"/>
              </a:rPr>
              <a:t>日</a:t>
            </a:r>
            <a:endParaRPr lang="zh-CN" altLang="en-US" sz="2000" b="0" spc="415" dirty="0">
              <a:solidFill>
                <a:srgbClr val="D20000"/>
              </a:solidFill>
              <a:latin typeface="微软雅黑" panose="020B0503020204020204" charset="-122"/>
              <a:cs typeface="微软雅黑" panose="020B0503020204020204" charset="-122"/>
            </a:endParaRPr>
          </a:p>
        </p:txBody>
      </p:sp>
      <p:sp>
        <p:nvSpPr>
          <p:cNvPr id="15" name="object 15"/>
          <p:cNvSpPr/>
          <p:nvPr/>
        </p:nvSpPr>
        <p:spPr>
          <a:xfrm>
            <a:off x="9168383" y="1088136"/>
            <a:ext cx="1441703" cy="998220"/>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25682" y="787240"/>
            <a:ext cx="26034" cy="15875"/>
          </a:xfrm>
          <a:custGeom>
            <a:avLst/>
            <a:gdLst/>
            <a:ahLst/>
            <a:cxnLst/>
            <a:rect l="l" t="t" r="r" b="b"/>
            <a:pathLst>
              <a:path w="26034" h="15875">
                <a:moveTo>
                  <a:pt x="2465" y="15465"/>
                </a:moveTo>
                <a:lnTo>
                  <a:pt x="25846" y="9200"/>
                </a:lnTo>
                <a:lnTo>
                  <a:pt x="23381" y="0"/>
                </a:lnTo>
                <a:lnTo>
                  <a:pt x="0" y="6265"/>
                </a:lnTo>
                <a:lnTo>
                  <a:pt x="2465" y="15465"/>
                </a:lnTo>
                <a:close/>
              </a:path>
            </a:pathLst>
          </a:custGeom>
          <a:solidFill>
            <a:srgbClr val="000000">
              <a:alpha val="14999"/>
            </a:srgbClr>
          </a:solidFill>
        </p:spPr>
        <p:txBody>
          <a:bodyPr wrap="square" lIns="0" tIns="0" rIns="0" bIns="0" rtlCol="0"/>
          <a:lstStyle/>
          <a:p/>
        </p:txBody>
      </p:sp>
      <p:sp>
        <p:nvSpPr>
          <p:cNvPr id="56" name="object 56"/>
          <p:cNvSpPr/>
          <p:nvPr/>
        </p:nvSpPr>
        <p:spPr>
          <a:xfrm>
            <a:off x="22756" y="805998"/>
            <a:ext cx="41275" cy="19685"/>
          </a:xfrm>
          <a:custGeom>
            <a:avLst/>
            <a:gdLst/>
            <a:ahLst/>
            <a:cxnLst/>
            <a:rect l="l" t="t" r="r" b="b"/>
            <a:pathLst>
              <a:path w="41275" h="19684">
                <a:moveTo>
                  <a:pt x="2465" y="19524"/>
                </a:moveTo>
                <a:lnTo>
                  <a:pt x="40996" y="9200"/>
                </a:lnTo>
                <a:lnTo>
                  <a:pt x="38531" y="0"/>
                </a:lnTo>
                <a:lnTo>
                  <a:pt x="0" y="10324"/>
                </a:lnTo>
                <a:lnTo>
                  <a:pt x="2465" y="19524"/>
                </a:lnTo>
                <a:close/>
              </a:path>
            </a:pathLst>
          </a:custGeom>
          <a:solidFill>
            <a:srgbClr val="000000">
              <a:alpha val="14999"/>
            </a:srgbClr>
          </a:solidFill>
        </p:spPr>
        <p:txBody>
          <a:bodyPr wrap="square" lIns="0" tIns="0" rIns="0" bIns="0" rtlCol="0"/>
          <a:lstStyle/>
          <a:p/>
        </p:txBody>
      </p:sp>
      <p:sp>
        <p:nvSpPr>
          <p:cNvPr id="187" name="object 187"/>
          <p:cNvSpPr/>
          <p:nvPr/>
        </p:nvSpPr>
        <p:spPr>
          <a:xfrm>
            <a:off x="38588" y="3622147"/>
            <a:ext cx="26034" cy="15875"/>
          </a:xfrm>
          <a:custGeom>
            <a:avLst/>
            <a:gdLst/>
            <a:ahLst/>
            <a:cxnLst/>
            <a:rect l="l" t="t" r="r" b="b"/>
            <a:pathLst>
              <a:path w="26034" h="15875">
                <a:moveTo>
                  <a:pt x="2465" y="15465"/>
                </a:moveTo>
                <a:lnTo>
                  <a:pt x="25846" y="9200"/>
                </a:lnTo>
                <a:lnTo>
                  <a:pt x="23381" y="0"/>
                </a:lnTo>
                <a:lnTo>
                  <a:pt x="0" y="6265"/>
                </a:lnTo>
                <a:lnTo>
                  <a:pt x="2465" y="15465"/>
                </a:lnTo>
                <a:close/>
              </a:path>
            </a:pathLst>
          </a:custGeom>
          <a:solidFill>
            <a:srgbClr val="000000">
              <a:alpha val="14999"/>
            </a:srgbClr>
          </a:solidFill>
        </p:spPr>
        <p:txBody>
          <a:bodyPr wrap="square" lIns="0" tIns="0" rIns="0" bIns="0" rtlCol="0"/>
          <a:lstStyle/>
          <a:p/>
        </p:txBody>
      </p:sp>
      <p:sp>
        <p:nvSpPr>
          <p:cNvPr id="228" name="object 228"/>
          <p:cNvSpPr/>
          <p:nvPr/>
        </p:nvSpPr>
        <p:spPr>
          <a:xfrm>
            <a:off x="58967" y="3680141"/>
            <a:ext cx="24130" cy="58419"/>
          </a:xfrm>
          <a:custGeom>
            <a:avLst/>
            <a:gdLst/>
            <a:ahLst/>
            <a:cxnLst/>
            <a:rect l="l" t="t" r="r" b="b"/>
            <a:pathLst>
              <a:path w="24130" h="58420">
                <a:moveTo>
                  <a:pt x="14860" y="57925"/>
                </a:moveTo>
                <a:lnTo>
                  <a:pt x="24060" y="55460"/>
                </a:lnTo>
                <a:lnTo>
                  <a:pt x="9200" y="0"/>
                </a:lnTo>
                <a:lnTo>
                  <a:pt x="0" y="2465"/>
                </a:lnTo>
                <a:lnTo>
                  <a:pt x="14860" y="57925"/>
                </a:lnTo>
                <a:close/>
              </a:path>
            </a:pathLst>
          </a:custGeom>
          <a:solidFill>
            <a:srgbClr val="000000">
              <a:alpha val="14999"/>
            </a:srgbClr>
          </a:solidFill>
        </p:spPr>
        <p:txBody>
          <a:bodyPr wrap="square" lIns="0" tIns="0" rIns="0" bIns="0" rtlCol="0"/>
          <a:lstStyle/>
          <a:p/>
        </p:txBody>
      </p:sp>
      <p:sp>
        <p:nvSpPr>
          <p:cNvPr id="358" name="object 358"/>
          <p:cNvSpPr/>
          <p:nvPr/>
        </p:nvSpPr>
        <p:spPr>
          <a:xfrm>
            <a:off x="454811"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359" name="object 359"/>
          <p:cNvSpPr/>
          <p:nvPr/>
        </p:nvSpPr>
        <p:spPr>
          <a:xfrm>
            <a:off x="451444"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362" name="object 362"/>
          <p:cNvSpPr/>
          <p:nvPr/>
        </p:nvSpPr>
        <p:spPr>
          <a:xfrm>
            <a:off x="529284" y="6838114"/>
            <a:ext cx="19050" cy="13970"/>
          </a:xfrm>
          <a:custGeom>
            <a:avLst/>
            <a:gdLst/>
            <a:ahLst/>
            <a:cxnLst/>
            <a:rect l="l" t="t" r="r" b="b"/>
            <a:pathLst>
              <a:path w="19050" h="13970">
                <a:moveTo>
                  <a:pt x="2465" y="13512"/>
                </a:moveTo>
                <a:lnTo>
                  <a:pt x="18559" y="9200"/>
                </a:lnTo>
                <a:lnTo>
                  <a:pt x="16094" y="0"/>
                </a:lnTo>
                <a:lnTo>
                  <a:pt x="0" y="4312"/>
                </a:lnTo>
                <a:lnTo>
                  <a:pt x="2465" y="13512"/>
                </a:lnTo>
                <a:close/>
              </a:path>
            </a:pathLst>
          </a:custGeom>
          <a:solidFill>
            <a:srgbClr val="000000">
              <a:alpha val="14999"/>
            </a:srgbClr>
          </a:solidFill>
        </p:spPr>
        <p:txBody>
          <a:bodyPr wrap="square" lIns="0" tIns="0" rIns="0" bIns="0" rtlCol="0"/>
          <a:lstStyle/>
          <a:p/>
        </p:txBody>
      </p:sp>
      <p:sp>
        <p:nvSpPr>
          <p:cNvPr id="384" name="object 384"/>
          <p:cNvSpPr/>
          <p:nvPr/>
        </p:nvSpPr>
        <p:spPr>
          <a:xfrm>
            <a:off x="373275"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386" name="object 386"/>
          <p:cNvSpPr/>
          <p:nvPr/>
        </p:nvSpPr>
        <p:spPr>
          <a:xfrm>
            <a:off x="377456"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
        <p:nvSpPr>
          <p:cNvPr id="394" name="object 394"/>
          <p:cNvSpPr/>
          <p:nvPr/>
        </p:nvSpPr>
        <p:spPr>
          <a:xfrm>
            <a:off x="3770388"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395" name="object 395"/>
          <p:cNvSpPr/>
          <p:nvPr/>
        </p:nvSpPr>
        <p:spPr>
          <a:xfrm>
            <a:off x="3767020"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420" name="object 420"/>
          <p:cNvSpPr/>
          <p:nvPr/>
        </p:nvSpPr>
        <p:spPr>
          <a:xfrm>
            <a:off x="3688851"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422" name="object 422"/>
          <p:cNvSpPr/>
          <p:nvPr/>
        </p:nvSpPr>
        <p:spPr>
          <a:xfrm>
            <a:off x="3693033"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
        <p:nvSpPr>
          <p:cNvPr id="430" name="object 430"/>
          <p:cNvSpPr/>
          <p:nvPr/>
        </p:nvSpPr>
        <p:spPr>
          <a:xfrm>
            <a:off x="7085964"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431" name="object 431"/>
          <p:cNvSpPr/>
          <p:nvPr/>
        </p:nvSpPr>
        <p:spPr>
          <a:xfrm>
            <a:off x="7082596"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456" name="object 456"/>
          <p:cNvSpPr/>
          <p:nvPr/>
        </p:nvSpPr>
        <p:spPr>
          <a:xfrm>
            <a:off x="7004428"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458" name="object 458"/>
          <p:cNvSpPr/>
          <p:nvPr/>
        </p:nvSpPr>
        <p:spPr>
          <a:xfrm>
            <a:off x="7008609"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154295"/>
            <a:ext cx="12153900" cy="166116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3673475" cy="204216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100" y="5562600"/>
            <a:ext cx="12192000" cy="1313815"/>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2981960" cy="149034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422765" y="4559300"/>
            <a:ext cx="2769235" cy="229870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658995"/>
            <a:ext cx="2007235" cy="219900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10394950" y="230758"/>
            <a:ext cx="1441703" cy="999743"/>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3353435" y="1370330"/>
            <a:ext cx="759460" cy="486410"/>
          </a:xfrm>
          <a:prstGeom prst="rect">
            <a:avLst/>
          </a:prstGeom>
          <a:solidFill>
            <a:srgbClr val="D50000"/>
          </a:solidFill>
        </p:spPr>
        <p:txBody>
          <a:bodyPr vert="horz" wrap="square" lIns="0" tIns="100965" rIns="0" bIns="0" rtlCol="0">
            <a:noAutofit/>
          </a:bodyPr>
          <a:lstStyle/>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一、</a:t>
            </a:r>
            <a:endParaRPr lang="zh-CN" sz="2000" b="1" spc="-5" dirty="0">
              <a:solidFill>
                <a:srgbClr val="FFFFFF"/>
              </a:solidFill>
              <a:latin typeface="微软雅黑" panose="020B0503020204020204" charset="-122"/>
              <a:cs typeface="微软雅黑" panose="020B0503020204020204" charset="-122"/>
            </a:endParaRPr>
          </a:p>
        </p:txBody>
      </p:sp>
      <p:sp>
        <p:nvSpPr>
          <p:cNvPr id="15" name="object 15"/>
          <p:cNvSpPr txBox="1"/>
          <p:nvPr/>
        </p:nvSpPr>
        <p:spPr>
          <a:xfrm>
            <a:off x="3018790" y="3999548"/>
            <a:ext cx="1136650" cy="31940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第三部分</a:t>
            </a:r>
            <a:endParaRPr sz="2000" b="1" spc="-5" dirty="0">
              <a:solidFill>
                <a:srgbClr val="FFFFFF"/>
              </a:solidFill>
              <a:latin typeface="微软雅黑" panose="020B0503020204020204" charset="-122"/>
              <a:cs typeface="微软雅黑" panose="020B0503020204020204" charset="-122"/>
            </a:endParaRPr>
          </a:p>
        </p:txBody>
      </p:sp>
      <p:sp>
        <p:nvSpPr>
          <p:cNvPr id="16" name="object 16"/>
          <p:cNvSpPr txBox="1"/>
          <p:nvPr/>
        </p:nvSpPr>
        <p:spPr>
          <a:xfrm>
            <a:off x="4484370" y="1384300"/>
            <a:ext cx="5624195" cy="472440"/>
          </a:xfrm>
          <a:prstGeom prst="rect">
            <a:avLst/>
          </a:prstGeom>
          <a:ln w="12192">
            <a:solidFill>
              <a:srgbClr val="D50000"/>
            </a:solidFill>
          </a:ln>
        </p:spPr>
        <p:txBody>
          <a:bodyPr vert="horz" wrap="square" lIns="0" tIns="104139" rIns="0" bIns="0" rtlCol="0">
            <a:spAutoFit/>
          </a:bodyPr>
          <a:lstStyle/>
          <a:p>
            <a:pPr marL="257175">
              <a:lnSpc>
                <a:spcPct val="100000"/>
              </a:lnSpc>
              <a:spcBef>
                <a:spcPts val="820"/>
              </a:spcBef>
            </a:pPr>
            <a:r>
              <a:rPr lang="zh-CN" altLang="en-US" sz="2400" dirty="0">
                <a:solidFill>
                  <a:srgbClr val="C00000"/>
                </a:solidFill>
                <a:latin typeface="微软雅黑" panose="020B0503020204020204" charset="-122"/>
                <a:cs typeface="微软雅黑" panose="020B0503020204020204" charset="-122"/>
                <a:sym typeface="+mn-ea"/>
              </a:rPr>
              <a:t>主要内容</a:t>
            </a:r>
            <a:endParaRPr lang="zh-CN" altLang="en-US" sz="2400" dirty="0">
              <a:solidFill>
                <a:srgbClr val="C00000"/>
              </a:solidFill>
              <a:latin typeface="微软雅黑" panose="020B0503020204020204" charset="-122"/>
              <a:cs typeface="微软雅黑" panose="020B0503020204020204" charset="-122"/>
            </a:endParaRPr>
          </a:p>
        </p:txBody>
      </p:sp>
      <p:sp>
        <p:nvSpPr>
          <p:cNvPr id="17" name="object 17"/>
          <p:cNvSpPr txBox="1"/>
          <p:nvPr/>
        </p:nvSpPr>
        <p:spPr>
          <a:xfrm>
            <a:off x="4446905" y="2209800"/>
            <a:ext cx="5661660" cy="456565"/>
          </a:xfrm>
          <a:prstGeom prst="rect">
            <a:avLst/>
          </a:prstGeom>
          <a:ln w="12192">
            <a:solidFill>
              <a:srgbClr val="D50000"/>
            </a:solidFill>
          </a:ln>
        </p:spPr>
        <p:txBody>
          <a:bodyPr vert="horz" wrap="square" lIns="0" tIns="87630" rIns="0" bIns="0" rtlCol="0">
            <a:spAutoFit/>
          </a:bodyPr>
          <a:lstStyle/>
          <a:p>
            <a:pPr marL="257175">
              <a:lnSpc>
                <a:spcPct val="100000"/>
              </a:lnSpc>
              <a:spcBef>
                <a:spcPts val="820"/>
              </a:spcBef>
            </a:pPr>
            <a:r>
              <a:rPr lang="zh-CN" altLang="en-US" sz="2400" dirty="0">
                <a:solidFill>
                  <a:srgbClr val="C00000"/>
                </a:solidFill>
                <a:latin typeface="微软雅黑" panose="020B0503020204020204" charset="-122"/>
                <a:cs typeface="微软雅黑" panose="020B0503020204020204" charset="-122"/>
                <a:sym typeface="+mn-ea"/>
              </a:rPr>
              <a:t>政治纪律</a:t>
            </a:r>
            <a:endParaRPr lang="zh-CN" altLang="en-US" sz="2400" spc="35" dirty="0">
              <a:solidFill>
                <a:srgbClr val="C00000"/>
              </a:solidFill>
              <a:latin typeface="微软雅黑" panose="020B0503020204020204" charset="-122"/>
              <a:cs typeface="微软雅黑" panose="020B0503020204020204" charset="-122"/>
            </a:endParaRPr>
          </a:p>
        </p:txBody>
      </p:sp>
      <p:sp>
        <p:nvSpPr>
          <p:cNvPr id="19" name="object 15"/>
          <p:cNvSpPr txBox="1"/>
          <p:nvPr/>
        </p:nvSpPr>
        <p:spPr>
          <a:xfrm>
            <a:off x="3008630" y="2674938"/>
            <a:ext cx="1136650" cy="319405"/>
          </a:xfrm>
          <a:prstGeom prst="rect">
            <a:avLst/>
          </a:prstGeom>
        </p:spPr>
        <p:txBody>
          <a:bodyPr vert="horz" wrap="square" lIns="0" tIns="12065" rIns="0" bIns="0" rtlCol="0">
            <a:spAutoFit/>
          </a:bodyPr>
          <a:lstStyle/>
          <a:p>
            <a:pPr marL="12700" algn="ctr">
              <a:lnSpc>
                <a:spcPct val="100000"/>
              </a:lnSpc>
              <a:spcBef>
                <a:spcPts val="95"/>
              </a:spcBef>
            </a:pPr>
            <a:r>
              <a:rPr sz="2000" b="1" spc="-5" dirty="0">
                <a:solidFill>
                  <a:srgbClr val="FFFFFF"/>
                </a:solidFill>
                <a:latin typeface="微软雅黑" panose="020B0503020204020204" charset="-122"/>
                <a:cs typeface="微软雅黑" panose="020B0503020204020204" charset="-122"/>
              </a:rPr>
              <a:t>第</a:t>
            </a:r>
            <a:r>
              <a:rPr lang="zh-CN" sz="2000" b="1" spc="-5" dirty="0">
                <a:solidFill>
                  <a:srgbClr val="FFFFFF"/>
                </a:solidFill>
                <a:latin typeface="微软雅黑" panose="020B0503020204020204" charset="-122"/>
                <a:cs typeface="微软雅黑" panose="020B0503020204020204" charset="-122"/>
              </a:rPr>
              <a:t>二</a:t>
            </a:r>
            <a:r>
              <a:rPr sz="2000" b="1" spc="-5" dirty="0">
                <a:solidFill>
                  <a:srgbClr val="FFFFFF"/>
                </a:solidFill>
                <a:latin typeface="微软雅黑" panose="020B0503020204020204" charset="-122"/>
                <a:cs typeface="微软雅黑" panose="020B0503020204020204" charset="-122"/>
              </a:rPr>
              <a:t>部分</a:t>
            </a:r>
            <a:endParaRPr sz="2000" b="1" spc="-5" dirty="0">
              <a:solidFill>
                <a:srgbClr val="FFFFFF"/>
              </a:solidFill>
              <a:latin typeface="微软雅黑" panose="020B0503020204020204" charset="-122"/>
              <a:cs typeface="微软雅黑" panose="020B0503020204020204" charset="-122"/>
            </a:endParaRPr>
          </a:p>
        </p:txBody>
      </p:sp>
      <p:sp>
        <p:nvSpPr>
          <p:cNvPr id="14" name="object 13"/>
          <p:cNvSpPr txBox="1"/>
          <p:nvPr/>
        </p:nvSpPr>
        <p:spPr>
          <a:xfrm>
            <a:off x="3353435" y="2188845"/>
            <a:ext cx="759460" cy="486410"/>
          </a:xfrm>
          <a:prstGeom prst="rect">
            <a:avLst/>
          </a:prstGeom>
          <a:solidFill>
            <a:srgbClr val="D50000"/>
          </a:solidFill>
        </p:spPr>
        <p:txBody>
          <a:bodyPr vert="horz" wrap="square" lIns="0" tIns="100965" rIns="0" bIns="0" rtlCol="0">
            <a:noAutofit/>
          </a:bodyPr>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二、</a:t>
            </a:r>
            <a:endParaRPr lang="zh-CN" sz="2000" b="1" spc="-5" dirty="0">
              <a:solidFill>
                <a:srgbClr val="FFFFFF"/>
              </a:solidFill>
              <a:latin typeface="微软雅黑" panose="020B0503020204020204" charset="-122"/>
              <a:cs typeface="微软雅黑" panose="020B0503020204020204" charset="-122"/>
            </a:endParaRPr>
          </a:p>
        </p:txBody>
      </p:sp>
      <p:sp>
        <p:nvSpPr>
          <p:cNvPr id="26" name="标题 25"/>
          <p:cNvSpPr/>
          <p:nvPr>
            <p:ph type="title"/>
          </p:nvPr>
        </p:nvSpPr>
        <p:spPr/>
        <p:txBody>
          <a:bodyPr/>
          <a:p>
            <a:endParaRPr lang="zh-CN" altLang="en-US"/>
          </a:p>
        </p:txBody>
      </p:sp>
      <p:sp>
        <p:nvSpPr>
          <p:cNvPr id="9" name="object 13"/>
          <p:cNvSpPr txBox="1"/>
          <p:nvPr/>
        </p:nvSpPr>
        <p:spPr>
          <a:xfrm>
            <a:off x="3352800" y="3124200"/>
            <a:ext cx="759460" cy="486410"/>
          </a:xfrm>
          <a:prstGeom prst="rect">
            <a:avLst/>
          </a:prstGeom>
          <a:solidFill>
            <a:srgbClr val="D50000"/>
          </a:solidFill>
        </p:spPr>
        <p:txBody>
          <a:bodyPr vert="horz" wrap="square" lIns="0" tIns="100965" rIns="0" bIns="0" rtlCol="0">
            <a:noAutofit/>
          </a:bodyPr>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三、</a:t>
            </a:r>
            <a:endParaRPr lang="zh-CN" sz="2000" b="1" spc="-5" dirty="0">
              <a:solidFill>
                <a:srgbClr val="FFFFFF"/>
              </a:solidFill>
              <a:latin typeface="微软雅黑" panose="020B0503020204020204" charset="-122"/>
              <a:cs typeface="微软雅黑" panose="020B0503020204020204" charset="-122"/>
            </a:endParaRPr>
          </a:p>
        </p:txBody>
      </p:sp>
      <p:sp>
        <p:nvSpPr>
          <p:cNvPr id="10" name="object 16"/>
          <p:cNvSpPr txBox="1"/>
          <p:nvPr/>
        </p:nvSpPr>
        <p:spPr>
          <a:xfrm>
            <a:off x="4484370" y="3124200"/>
            <a:ext cx="5624195" cy="472440"/>
          </a:xfrm>
          <a:prstGeom prst="rect">
            <a:avLst/>
          </a:prstGeom>
          <a:ln w="12192">
            <a:solidFill>
              <a:srgbClr val="D50000"/>
            </a:solidFill>
          </a:ln>
        </p:spPr>
        <p:txBody>
          <a:bodyPr vert="horz" wrap="square" lIns="0" tIns="104139" rIns="0" bIns="0" rtlCol="0">
            <a:spAutoFit/>
          </a:bodyPr>
          <a:p>
            <a:pPr marL="257175">
              <a:lnSpc>
                <a:spcPct val="100000"/>
              </a:lnSpc>
              <a:spcBef>
                <a:spcPts val="820"/>
              </a:spcBef>
            </a:pPr>
            <a:r>
              <a:rPr lang="zh-CN" altLang="en-US" sz="2400" dirty="0">
                <a:solidFill>
                  <a:srgbClr val="C00000"/>
                </a:solidFill>
                <a:latin typeface="微软雅黑" panose="020B0503020204020204" charset="-122"/>
                <a:cs typeface="微软雅黑" panose="020B0503020204020204" charset="-122"/>
              </a:rPr>
              <a:t>廉洁纪律</a:t>
            </a:r>
            <a:endParaRPr lang="zh-CN" altLang="en-US" sz="2400" dirty="0">
              <a:solidFill>
                <a:srgbClr val="C00000"/>
              </a:solidFill>
              <a:latin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42087" y="261873"/>
            <a:ext cx="1244600" cy="368935"/>
          </a:xfrm>
        </p:spPr>
        <p:txBody>
          <a:bodyPr/>
          <a:p>
            <a:r>
              <a:rPr lang="zh-CN" altLang="en-US"/>
              <a:t>主要内容</a:t>
            </a:r>
            <a:endParaRPr lang="zh-CN" altLang="en-US"/>
          </a:p>
        </p:txBody>
      </p:sp>
      <p:sp>
        <p:nvSpPr>
          <p:cNvPr id="3" name="文本占位符 2"/>
          <p:cNvSpPr>
            <a:spLocks noGrp="1"/>
          </p:cNvSpPr>
          <p:nvPr>
            <p:ph type="body" idx="1"/>
          </p:nvPr>
        </p:nvSpPr>
        <p:spPr>
          <a:xfrm>
            <a:off x="533400" y="630555"/>
            <a:ext cx="11394440" cy="6075045"/>
          </a:xfrm>
        </p:spPr>
        <p:txBody>
          <a:bodyPr wrap="square">
            <a:noAutofit/>
          </a:bodyPr>
          <a:p>
            <a:r>
              <a:rPr lang="zh-CN" altLang="en-US" sz="1600" b="1"/>
              <a:t>制定目的：</a:t>
            </a:r>
            <a:r>
              <a:rPr lang="zh-CN" altLang="en-US" sz="1600"/>
              <a:t>维护党章权威，严肃党的纪律，纯洁党的组织，保障党员权利，教育党员遵纪守法，维护党的团结统一，确保党的理论和政策执行。</a:t>
            </a:r>
            <a:endParaRPr lang="zh-CN" altLang="en-US" sz="1600"/>
          </a:p>
          <a:p>
            <a:r>
              <a:rPr lang="zh-CN" altLang="en-US" sz="1600" b="1"/>
              <a:t>指导思想：</a:t>
            </a:r>
            <a:r>
              <a:rPr lang="zh-CN" altLang="en-US" sz="1600"/>
              <a:t>以马克思列宁主义、毛泽东思想、邓小平理论、</a:t>
            </a:r>
            <a:r>
              <a:rPr lang="en-US" altLang="zh-CN" sz="1600"/>
              <a:t>“</a:t>
            </a:r>
            <a:r>
              <a:rPr lang="zh-CN" altLang="en-US" sz="1600"/>
              <a:t>三个代表</a:t>
            </a:r>
            <a:r>
              <a:rPr lang="en-US" altLang="zh-CN" sz="1600"/>
              <a:t>”</a:t>
            </a:r>
            <a:r>
              <a:rPr lang="zh-CN" altLang="en-US" sz="1600"/>
              <a:t>重要思想、科学发展观、习近平新时代中国特色社会主义思想为指导，坚持党的领导，维护党中央权威。</a:t>
            </a:r>
            <a:endParaRPr lang="zh-CN" altLang="en-US" sz="1600"/>
          </a:p>
          <a:p>
            <a:r>
              <a:rPr lang="zh-CN" altLang="en-US" sz="1600" b="1"/>
              <a:t>纪律建设原则：</a:t>
            </a:r>
            <a:endParaRPr lang="zh-CN" altLang="en-US" sz="1600" b="1"/>
          </a:p>
          <a:p>
            <a:r>
              <a:rPr lang="zh-CN" altLang="en-US" sz="1600"/>
              <a:t>党要管党、全面从严治党，长期坚持严的基调、措施、氛围。</a:t>
            </a:r>
            <a:endParaRPr lang="zh-CN" altLang="en-US" sz="1600"/>
          </a:p>
          <a:p>
            <a:r>
              <a:rPr lang="zh-CN" altLang="en-US" sz="1600"/>
              <a:t>党纪面前一律平等，任何党组织和党员不得例外。</a:t>
            </a:r>
            <a:endParaRPr lang="zh-CN" altLang="en-US" sz="1600"/>
          </a:p>
          <a:p>
            <a:r>
              <a:rPr lang="zh-CN" altLang="en-US" sz="1600"/>
              <a:t>实事求是，以事实为依据，以党章、法规、法律为准绳。</a:t>
            </a:r>
            <a:endParaRPr lang="zh-CN" altLang="en-US" sz="1600"/>
          </a:p>
          <a:p>
            <a:r>
              <a:rPr lang="zh-CN" altLang="en-US" sz="1600"/>
              <a:t>民主集中制，处分需经党组织集体讨论决定。</a:t>
            </a:r>
            <a:endParaRPr lang="zh-CN" altLang="en-US" sz="1600"/>
          </a:p>
          <a:p>
            <a:r>
              <a:rPr lang="zh-CN" altLang="en-US" sz="1600"/>
              <a:t>惩前毖后、治病救人，惩戒与教育结合。</a:t>
            </a:r>
            <a:endParaRPr lang="zh-CN" altLang="en-US" sz="1600"/>
          </a:p>
          <a:p>
            <a:r>
              <a:rPr lang="zh-CN" altLang="en-US" sz="1600" b="1"/>
              <a:t>纪律处分种类及适用</a:t>
            </a:r>
            <a:endParaRPr lang="en-US" altLang="zh-CN" sz="1600" b="1"/>
          </a:p>
          <a:p>
            <a:r>
              <a:rPr lang="zh-CN" altLang="en-US" sz="1600"/>
              <a:t>处分种类：对党员处分包括警告、严重警告、撤销党内职务、留党察看、开除党籍；对党组织处分包括改组和解散。</a:t>
            </a:r>
            <a:endParaRPr lang="zh-CN" altLang="en-US" sz="1600"/>
          </a:p>
          <a:p>
            <a:r>
              <a:rPr lang="zh-CN" altLang="en-US" sz="1600"/>
              <a:t>适用情形：违反党章、国家法律法规、党和国家政策、社会主义道德，危害党、国家和人民利益的行为。</a:t>
            </a:r>
            <a:endParaRPr lang="zh-CN" altLang="en-US" sz="1600"/>
          </a:p>
          <a:p>
            <a:r>
              <a:rPr lang="zh-CN" altLang="en-US" sz="1600" b="1"/>
              <a:t>重点查处对象</a:t>
            </a:r>
            <a:endParaRPr lang="en-US" altLang="zh-CN" sz="1600" b="1"/>
          </a:p>
          <a:p>
            <a:r>
              <a:rPr lang="zh-CN" altLang="en-US" sz="1600"/>
              <a:t>党的十八大以来不收敛、不收手，问题线索集中、群众反映强烈，政治问题和经济问题交织的腐败案件，违反中央八项规定精神的问题。</a:t>
            </a:r>
            <a:endParaRPr lang="zh-CN" altLang="en-US" sz="1600"/>
          </a:p>
          <a:p>
            <a:r>
              <a:rPr lang="zh-CN" altLang="en-US" sz="1600" b="1"/>
              <a:t>纪律处分运用规则</a:t>
            </a:r>
            <a:endParaRPr lang="en-US" altLang="zh-CN" sz="1600" b="1"/>
          </a:p>
          <a:p>
            <a:r>
              <a:rPr lang="zh-CN" altLang="en-US" sz="1600"/>
              <a:t>从轻或减轻处分情形：主动交代问题、配合调查、检举他人、挽回损失、上交违纪所得等。</a:t>
            </a:r>
            <a:endParaRPr lang="zh-CN" altLang="en-US" sz="1600"/>
          </a:p>
          <a:p>
            <a:r>
              <a:rPr lang="zh-CN" altLang="en-US" sz="1600"/>
              <a:t>从重或加重处分情形：强迫他人违纪、拒不上交违纪所得、受处分后再次违纪等。</a:t>
            </a:r>
            <a:endParaRPr lang="zh-CN" altLang="en-US" sz="1600"/>
          </a:p>
          <a:p>
            <a:r>
              <a:rPr lang="zh-CN" altLang="en-US" sz="1600" b="1"/>
              <a:t>监督执纪</a:t>
            </a:r>
            <a:r>
              <a:rPr lang="en-US" altLang="zh-CN" sz="1600" b="1"/>
              <a:t>“</a:t>
            </a:r>
            <a:r>
              <a:rPr lang="zh-CN" altLang="en-US" sz="1600" b="1"/>
              <a:t>四种形态</a:t>
            </a:r>
            <a:r>
              <a:rPr lang="en-US" altLang="zh-CN" sz="1600" b="1"/>
              <a:t>”</a:t>
            </a:r>
            <a:endParaRPr lang="en-US" altLang="zh-CN" sz="1600" b="1"/>
          </a:p>
          <a:p>
            <a:r>
              <a:rPr lang="zh-CN" altLang="en-US" sz="1600"/>
              <a:t>经常开展批评和自我批评，让</a:t>
            </a:r>
            <a:r>
              <a:rPr lang="en-US" altLang="zh-CN" sz="1600"/>
              <a:t>“</a:t>
            </a:r>
            <a:r>
              <a:rPr lang="zh-CN" altLang="en-US" sz="1600"/>
              <a:t>红红脸、出出汗</a:t>
            </a:r>
            <a:r>
              <a:rPr lang="en-US" altLang="zh-CN" sz="1600"/>
              <a:t>”</a:t>
            </a:r>
            <a:r>
              <a:rPr lang="zh-CN" altLang="en-US" sz="1600"/>
              <a:t>成为常态；党纪轻处分、组织调整成为大多数；党纪重处分、重大职务调整成为少数；严重违纪涉嫌犯罪成为极少数。</a:t>
            </a:r>
            <a:endParaRPr lang="zh-CN" altLang="en-US" sz="1600"/>
          </a:p>
          <a:p>
            <a:r>
              <a:rPr lang="zh-CN" altLang="en-US" sz="1600" b="1"/>
              <a:t>最新修订内容</a:t>
            </a:r>
            <a:endParaRPr lang="en-US" altLang="zh-CN" sz="1600" b="1"/>
          </a:p>
          <a:p>
            <a:r>
              <a:rPr lang="zh-CN" altLang="en-US" sz="1600"/>
              <a:t>突出政治纪律和政治规矩，完善纪律处分运用规则，加强纪法衔接，充实违纪情形，细化处分规定。</a:t>
            </a:r>
            <a:endParaRPr lang="zh-CN" altLang="en-US"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5"/>
          <p:cNvSpPr>
            <a:spLocks noGrp="1"/>
          </p:cNvSpPr>
          <p:nvPr>
            <p:ph type="title"/>
          </p:nvPr>
        </p:nvSpPr>
        <p:spPr>
          <a:xfrm>
            <a:off x="342087" y="261873"/>
            <a:ext cx="1244600" cy="731520"/>
          </a:xfrm>
        </p:spPr>
        <p:txBody>
          <a:bodyPr/>
          <a:p>
            <a:endParaRPr lang="zh-CN" altLang="en-US"/>
          </a:p>
        </p:txBody>
      </p:sp>
      <p:sp>
        <p:nvSpPr>
          <p:cNvPr id="3" name="标题 1"/>
          <p:cNvSpPr txBox="1"/>
          <p:nvPr>
            <p:custDataLst>
              <p:tags r:id="rId1"/>
            </p:custDataLst>
          </p:nvPr>
        </p:nvSpPr>
        <p:spPr>
          <a:xfrm>
            <a:off x="4480788" y="1917032"/>
            <a:ext cx="3386603" cy="3189325"/>
          </a:xfrm>
          <a:prstGeom prst="round2DiagRect">
            <a:avLst/>
          </a:prstGeom>
          <a:solidFill>
            <a:schemeClr val="bg1"/>
          </a:solidFill>
          <a:ln w="1270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custDataLst>
              <p:tags r:id="rId2"/>
            </p:custDataLst>
          </p:nvPr>
        </p:nvSpPr>
        <p:spPr>
          <a:xfrm>
            <a:off x="7238937" y="1917030"/>
            <a:ext cx="641154" cy="641154"/>
          </a:xfrm>
          <a:prstGeom prst="teardrop">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custDataLst>
              <p:tags r:id="rId3"/>
            </p:custDataLst>
          </p:nvPr>
        </p:nvSpPr>
        <p:spPr>
          <a:xfrm>
            <a:off x="4324609" y="2408589"/>
            <a:ext cx="912409" cy="97093"/>
          </a:xfrm>
          <a:prstGeom prst="roundRect">
            <a:avLst>
              <a:gd name="adj" fmla="val 50000"/>
            </a:avLst>
          </a:prstGeom>
          <a:solidFill>
            <a:schemeClr val="accent2">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custDataLst>
              <p:tags r:id="rId4"/>
            </p:custDataLst>
          </p:nvPr>
        </p:nvSpPr>
        <p:spPr>
          <a:xfrm>
            <a:off x="5253458" y="2150784"/>
            <a:ext cx="337015" cy="86822"/>
          </a:xfrm>
          <a:prstGeom prst="roundRect">
            <a:avLst>
              <a:gd name="adj" fmla="val 50000"/>
            </a:avLst>
          </a:prstGeom>
          <a:solidFill>
            <a:schemeClr val="accent2">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custDataLst>
              <p:tags r:id="rId5"/>
            </p:custDataLst>
          </p:nvPr>
        </p:nvSpPr>
        <p:spPr>
          <a:xfrm>
            <a:off x="7411209" y="2112163"/>
            <a:ext cx="271209" cy="250888"/>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custDataLst>
              <p:tags r:id="rId6"/>
            </p:custDataLst>
          </p:nvPr>
        </p:nvSpPr>
        <p:spPr>
          <a:xfrm>
            <a:off x="8138647" y="1917032"/>
            <a:ext cx="3386603" cy="3189325"/>
          </a:xfrm>
          <a:prstGeom prst="round2Diag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custDataLst>
              <p:tags r:id="rId7"/>
            </p:custDataLst>
          </p:nvPr>
        </p:nvSpPr>
        <p:spPr>
          <a:xfrm>
            <a:off x="10896796" y="1917030"/>
            <a:ext cx="641154" cy="641154"/>
          </a:xfrm>
          <a:prstGeom prst="teardrop">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custDataLst>
              <p:tags r:id="rId8"/>
            </p:custDataLst>
          </p:nvPr>
        </p:nvSpPr>
        <p:spPr>
          <a:xfrm>
            <a:off x="7982469" y="2408589"/>
            <a:ext cx="912409" cy="97093"/>
          </a:xfrm>
          <a:prstGeom prst="roundRect">
            <a:avLst>
              <a:gd name="adj" fmla="val 50000"/>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custDataLst>
              <p:tags r:id="rId9"/>
            </p:custDataLst>
          </p:nvPr>
        </p:nvSpPr>
        <p:spPr>
          <a:xfrm>
            <a:off x="11069068" y="2112163"/>
            <a:ext cx="271209" cy="250888"/>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custDataLst>
              <p:tags r:id="rId10"/>
            </p:custDataLst>
          </p:nvPr>
        </p:nvSpPr>
        <p:spPr>
          <a:xfrm>
            <a:off x="822928" y="1917032"/>
            <a:ext cx="3386603" cy="3189325"/>
          </a:xfrm>
          <a:prstGeom prst="round2Diag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custDataLst>
              <p:tags r:id="rId11"/>
            </p:custDataLst>
          </p:nvPr>
        </p:nvSpPr>
        <p:spPr>
          <a:xfrm>
            <a:off x="927735" y="2505710"/>
            <a:ext cx="3159760" cy="1977390"/>
          </a:xfrm>
          <a:prstGeom prst="rect">
            <a:avLst/>
          </a:prstGeom>
          <a:noFill/>
          <a:ln cap="sq">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《条例》强调“两个维护”，坚决维护习近平总书记党中央的核心地位，坚决维护党中央权威和集中统一领导。这是党的政治纪律的核心要求，是确保党的团结统一的关键。
党员必须始终在思想上、政治上、行动上与党中央保持高度一致，坚决贯彻执行党中央的决策部署。</a:t>
            </a:r>
            <a:endParaRPr kumimoji="1" lang="zh-CN" altLang="en-US" sz="1400"/>
          </a:p>
        </p:txBody>
      </p:sp>
      <p:sp>
        <p:nvSpPr>
          <p:cNvPr id="15" name="标题 1"/>
          <p:cNvSpPr txBox="1"/>
          <p:nvPr>
            <p:custDataLst>
              <p:tags r:id="rId12"/>
            </p:custDataLst>
          </p:nvPr>
        </p:nvSpPr>
        <p:spPr>
          <a:xfrm>
            <a:off x="1029580" y="1743198"/>
            <a:ext cx="3020378" cy="665293"/>
          </a:xfrm>
          <a:prstGeom prst="rect">
            <a:avLst/>
          </a:prstGeom>
          <a:noFill/>
          <a:ln cap="sq">
            <a:noFill/>
          </a:ln>
        </p:spPr>
        <p:txBody>
          <a:bodyPr vert="horz" wrap="square" lIns="0" tIns="0" rIns="0" bIns="0" rtlCol="0" anchor="b"/>
          <a:lstStyle/>
          <a:p>
            <a:pPr algn="l">
              <a:lnSpc>
                <a:spcPct val="130000"/>
              </a:lnSpc>
            </a:pPr>
            <a:r>
              <a:rPr kumimoji="1" lang="en-US" altLang="zh-CN" sz="1600">
                <a:ln w="12700">
                  <a:noFill/>
                </a:ln>
                <a:solidFill>
                  <a:srgbClr val="B70010">
                    <a:alpha val="100000"/>
                  </a:srgbClr>
                </a:solidFill>
                <a:latin typeface="Source Han Sans CN Bold" panose="020B0800000000000000" charset="-122"/>
                <a:ea typeface="Source Han Sans CN Bold" panose="020B0800000000000000" charset="-122"/>
                <a:cs typeface="Source Han Sans CN Bold" panose="020B0800000000000000" charset="-122"/>
              </a:rPr>
              <a:t>“两个维护”核心要求</a:t>
            </a:r>
            <a:endParaRPr kumimoji="1" lang="zh-CN" altLang="en-US"/>
          </a:p>
        </p:txBody>
      </p:sp>
      <p:sp>
        <p:nvSpPr>
          <p:cNvPr id="16" name="标题 1"/>
          <p:cNvSpPr txBox="1"/>
          <p:nvPr>
            <p:custDataLst>
              <p:tags r:id="rId13"/>
            </p:custDataLst>
          </p:nvPr>
        </p:nvSpPr>
        <p:spPr>
          <a:xfrm>
            <a:off x="4662170" y="2532380"/>
            <a:ext cx="3020695" cy="2272030"/>
          </a:xfrm>
          <a:prstGeom prst="rect">
            <a:avLst/>
          </a:prstGeom>
          <a:noFill/>
          <a:ln cap="sq">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云南省德宏州原主任余麻约因搞“两面派”、对抗组织审查被开除党籍。这一案例警示党员必须对党忠诚，杜绝阳奉阴违，坚决不做“两面人”。
党员要始终保持清醒的头脑，增强政治敏锐性和鉴别力，自觉抵制各种错误思想的侵蚀</a:t>
            </a:r>
            <a:r>
              <a:rPr kumimoji="1" lang="en-US" altLang="zh-CN" sz="117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a:t>
            </a:r>
            <a:endParaRPr kumimoji="1" lang="zh-CN" altLang="en-US"/>
          </a:p>
        </p:txBody>
      </p:sp>
      <p:sp>
        <p:nvSpPr>
          <p:cNvPr id="17" name="标题 1"/>
          <p:cNvSpPr txBox="1"/>
          <p:nvPr>
            <p:custDataLst>
              <p:tags r:id="rId14"/>
            </p:custDataLst>
          </p:nvPr>
        </p:nvSpPr>
        <p:spPr>
          <a:xfrm>
            <a:off x="4639179" y="1752724"/>
            <a:ext cx="3020378" cy="665293"/>
          </a:xfrm>
          <a:prstGeom prst="rect">
            <a:avLst/>
          </a:prstGeom>
          <a:noFill/>
          <a:ln cap="sq">
            <a:noFill/>
          </a:ln>
        </p:spPr>
        <p:txBody>
          <a:bodyPr vert="horz" wrap="square" lIns="0" tIns="0" rIns="0" bIns="0" rtlCol="0" anchor="b"/>
          <a:lstStyle/>
          <a:p>
            <a:pPr algn="l">
              <a:lnSpc>
                <a:spcPct val="130000"/>
              </a:lnSpc>
            </a:pPr>
            <a:r>
              <a:rPr kumimoji="1" lang="en-US" altLang="zh-CN" sz="1600">
                <a:ln w="12700">
                  <a:noFill/>
                </a:ln>
                <a:solidFill>
                  <a:srgbClr val="6A868F">
                    <a:alpha val="100000"/>
                  </a:srgbClr>
                </a:solidFill>
                <a:latin typeface="Source Han Sans CN Bold" panose="020B0800000000000000" charset="-122"/>
                <a:ea typeface="Source Han Sans CN Bold" panose="020B0800000000000000" charset="-122"/>
                <a:cs typeface="Source Han Sans CN Bold" panose="020B0800000000000000" charset="-122"/>
              </a:rPr>
              <a:t>余麻约“两面人”案例警示</a:t>
            </a:r>
            <a:endParaRPr kumimoji="1" lang="zh-CN" altLang="en-US"/>
          </a:p>
        </p:txBody>
      </p:sp>
      <p:sp>
        <p:nvSpPr>
          <p:cNvPr id="18" name="标题 1"/>
          <p:cNvSpPr txBox="1"/>
          <p:nvPr>
            <p:custDataLst>
              <p:tags r:id="rId15"/>
            </p:custDataLst>
          </p:nvPr>
        </p:nvSpPr>
        <p:spPr>
          <a:xfrm>
            <a:off x="8323580" y="2590800"/>
            <a:ext cx="3020695" cy="2368550"/>
          </a:xfrm>
          <a:prstGeom prst="rect">
            <a:avLst/>
          </a:prstGeom>
          <a:noFill/>
          <a:ln cap="sq">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在教学过程中，党员教师要严守政治纪律，杜绝任何违背党的路线方针政策的不当言论，确保课堂教学的政治方向正确。
教师要以身作则，言传身教，引导学生树立正确的世界观、人生观、价值观，为学生的成长成才营造良好的思想政治环境。</a:t>
            </a:r>
            <a:endParaRPr kumimoji="1" lang="zh-CN" altLang="en-US" sz="1400"/>
          </a:p>
        </p:txBody>
      </p:sp>
      <p:sp>
        <p:nvSpPr>
          <p:cNvPr id="19" name="标题 1"/>
          <p:cNvSpPr txBox="1"/>
          <p:nvPr>
            <p:custDataLst>
              <p:tags r:id="rId16"/>
            </p:custDataLst>
          </p:nvPr>
        </p:nvSpPr>
        <p:spPr>
          <a:xfrm>
            <a:off x="8274134" y="1743199"/>
            <a:ext cx="3020378" cy="665293"/>
          </a:xfrm>
          <a:prstGeom prst="rect">
            <a:avLst/>
          </a:prstGeom>
          <a:noFill/>
          <a:ln cap="sq">
            <a:noFill/>
          </a:ln>
        </p:spPr>
        <p:txBody>
          <a:bodyPr vert="horz" wrap="square" lIns="0" tIns="0" rIns="0" bIns="0" rtlCol="0" anchor="b"/>
          <a:lstStyle/>
          <a:p>
            <a:pPr algn="l">
              <a:lnSpc>
                <a:spcPct val="130000"/>
              </a:lnSpc>
            </a:pPr>
            <a:r>
              <a:rPr kumimoji="1" lang="en-US" altLang="zh-CN" sz="1600">
                <a:ln w="12700">
                  <a:noFill/>
                </a:ln>
                <a:solidFill>
                  <a:srgbClr val="B70010">
                    <a:alpha val="100000"/>
                  </a:srgbClr>
                </a:solidFill>
                <a:latin typeface="Source Han Sans CN Bold" panose="020B0800000000000000" charset="-122"/>
                <a:ea typeface="Source Han Sans CN Bold" panose="020B0800000000000000" charset="-122"/>
                <a:cs typeface="Source Han Sans CN Bold" panose="020B0800000000000000" charset="-122"/>
              </a:rPr>
              <a:t>杜绝教学中的不当言论</a:t>
            </a:r>
            <a:endParaRPr kumimoji="1" lang="zh-CN" altLang="en-US"/>
          </a:p>
        </p:txBody>
      </p:sp>
      <p:sp>
        <p:nvSpPr>
          <p:cNvPr id="20" name="标题 1"/>
          <p:cNvSpPr txBox="1"/>
          <p:nvPr>
            <p:custDataLst>
              <p:tags r:id="rId17"/>
            </p:custDataLst>
          </p:nvPr>
        </p:nvSpPr>
        <p:spPr>
          <a:xfrm>
            <a:off x="3581077" y="1917030"/>
            <a:ext cx="641154" cy="641154"/>
          </a:xfrm>
          <a:prstGeom prst="teardrop">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custDataLst>
              <p:tags r:id="rId18"/>
            </p:custDataLst>
          </p:nvPr>
        </p:nvSpPr>
        <p:spPr>
          <a:xfrm>
            <a:off x="666750" y="2408589"/>
            <a:ext cx="912409" cy="97093"/>
          </a:xfrm>
          <a:prstGeom prst="roundRect">
            <a:avLst>
              <a:gd name="adj" fmla="val 50000"/>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custDataLst>
              <p:tags r:id="rId19"/>
            </p:custDataLst>
          </p:nvPr>
        </p:nvSpPr>
        <p:spPr>
          <a:xfrm>
            <a:off x="3753349" y="2112163"/>
            <a:ext cx="271209" cy="250888"/>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4" name="标题 1"/>
          <p:cNvSpPr txBox="1"/>
          <p:nvPr/>
        </p:nvSpPr>
        <p:spPr>
          <a:xfrm>
            <a:off x="7315200" y="762000"/>
            <a:ext cx="2078355" cy="431800"/>
          </a:xfrm>
          <a:prstGeom prst="rect">
            <a:avLst/>
          </a:prstGeom>
          <a:noFill/>
          <a:ln>
            <a:noFill/>
          </a:ln>
        </p:spPr>
        <p:txBody>
          <a:bodyPr vert="horz" wrap="square" lIns="0" tIns="0" rIns="0" bIns="0" rtlCol="0" anchor="ctr"/>
          <a:lstStyle/>
          <a:p>
            <a:pPr algn="l">
              <a:lnSpc>
                <a:spcPct val="120000"/>
              </a:lnSpc>
            </a:pPr>
            <a:r>
              <a:rPr kumimoji="1" lang="en-US" altLang="zh-CN" sz="3200" b="1">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政治纪律</a:t>
            </a:r>
            <a:endParaRPr kumimoji="1" lang="zh-CN" altLang="en-US" sz="3200" b="1"/>
          </a:p>
        </p:txBody>
      </p:sp>
      <p:cxnSp>
        <p:nvCxnSpPr>
          <p:cNvPr id="25" name="标题 1"/>
          <p:cNvCxnSpPr/>
          <p:nvPr/>
        </p:nvCxnSpPr>
        <p:spPr>
          <a:xfrm>
            <a:off x="317500" y="329335"/>
            <a:ext cx="635000" cy="0"/>
          </a:xfrm>
          <a:prstGeom prst="line">
            <a:avLst/>
          </a:prstGeom>
          <a:noFill/>
          <a:ln w="101600" cap="sq">
            <a:solidFill>
              <a:schemeClr val="accent1"/>
            </a:solidFill>
            <a:miter/>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a:xfrm>
            <a:off x="342087" y="261873"/>
            <a:ext cx="1244600" cy="731520"/>
          </a:xfrm>
        </p:spPr>
        <p:txBody>
          <a:bodyPr/>
          <a:p>
            <a:endParaRPr lang="zh-CN" altLang="en-US"/>
          </a:p>
        </p:txBody>
      </p:sp>
      <p:sp>
        <p:nvSpPr>
          <p:cNvPr id="3" name="标题 1"/>
          <p:cNvSpPr txBox="1"/>
          <p:nvPr>
            <p:custDataLst>
              <p:tags r:id="rId1"/>
            </p:custDataLst>
          </p:nvPr>
        </p:nvSpPr>
        <p:spPr>
          <a:xfrm>
            <a:off x="1868170" y="1704340"/>
            <a:ext cx="7804150" cy="1290320"/>
          </a:xfrm>
          <a:prstGeom prst="snip1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custDataLst>
              <p:tags r:id="rId2"/>
            </p:custDataLst>
          </p:nvPr>
        </p:nvSpPr>
        <p:spPr>
          <a:xfrm>
            <a:off x="1868170" y="1704340"/>
            <a:ext cx="7477760" cy="810260"/>
          </a:xfrm>
          <a:prstGeom prst="rect">
            <a:avLst/>
          </a:prstGeom>
          <a:noFill/>
          <a:ln cap="sq">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《条例》严禁公款消费、滥发津贴、违规接待等行为。这些行为严重违反党的廉洁纪律，损害党的形象，必须坚决杜绝。
学院要加强财务管理，</a:t>
            </a:r>
            <a:r>
              <a:rPr kumimoji="1" lang="zh-CN" altLang="en-US"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采购管理，</a:t>
            </a:r>
            <a:r>
              <a:rPr kumimoji="1" lang="en-US" altLang="zh-CN"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严格审批程序，确保每一笔经费的使用都符合规定，经得起审计和监督。</a:t>
            </a:r>
            <a:endParaRPr kumimoji="1" lang="zh-CN" altLang="en-US" sz="1400"/>
          </a:p>
        </p:txBody>
      </p:sp>
      <p:sp>
        <p:nvSpPr>
          <p:cNvPr id="5" name="标题 1"/>
          <p:cNvSpPr txBox="1"/>
          <p:nvPr>
            <p:custDataLst>
              <p:tags r:id="rId3"/>
            </p:custDataLst>
          </p:nvPr>
        </p:nvSpPr>
        <p:spPr>
          <a:xfrm>
            <a:off x="2827887" y="1252153"/>
            <a:ext cx="6211069" cy="383225"/>
          </a:xfrm>
          <a:prstGeom prst="rect">
            <a:avLst/>
          </a:prstGeom>
          <a:noFill/>
          <a:ln cap="sq">
            <a:noFill/>
          </a:ln>
        </p:spPr>
        <p:txBody>
          <a:bodyPr vert="horz" wrap="square" lIns="0" tIns="0" rIns="0" bIns="0" rtlCol="0" anchor="b"/>
          <a:lstStyle/>
          <a:p>
            <a:pPr algn="l">
              <a:lnSpc>
                <a:spcPct val="130000"/>
              </a:lnSpc>
            </a:pPr>
            <a:r>
              <a:rPr kumimoji="1" lang="en-US" altLang="zh-CN" sz="1600" b="1">
                <a:ln w="12700">
                  <a:noFill/>
                </a:ln>
                <a:solidFill>
                  <a:srgbClr val="B70010">
                    <a:alpha val="100000"/>
                  </a:srgbClr>
                </a:solidFill>
                <a:latin typeface="Source Han Sans CN Bold" panose="020B0800000000000000" charset="-122"/>
                <a:ea typeface="Source Han Sans CN Bold" panose="020B0800000000000000" charset="-122"/>
                <a:cs typeface="Source Han Sans CN Bold" panose="020B0800000000000000" charset="-122"/>
              </a:rPr>
              <a:t>三严禁：公款消费/滥发津贴/违规接待</a:t>
            </a:r>
            <a:endParaRPr kumimoji="1" lang="zh-CN" altLang="en-US" b="1"/>
          </a:p>
        </p:txBody>
      </p:sp>
      <p:sp>
        <p:nvSpPr>
          <p:cNvPr id="6" name="标题 1"/>
          <p:cNvSpPr txBox="1"/>
          <p:nvPr>
            <p:custDataLst>
              <p:tags r:id="rId4"/>
            </p:custDataLst>
          </p:nvPr>
        </p:nvSpPr>
        <p:spPr>
          <a:xfrm>
            <a:off x="1868170" y="3404870"/>
            <a:ext cx="7719060" cy="911225"/>
          </a:xfrm>
          <a:prstGeom prst="snip1Rect">
            <a:avLst/>
          </a:prstGeom>
          <a:solidFill>
            <a:schemeClr val="bg1"/>
          </a:solidFill>
          <a:ln w="12700" cap="sq">
            <a:solidFill>
              <a:schemeClr val="accent3"/>
            </a:solid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custDataLst>
              <p:tags r:id="rId5"/>
            </p:custDataLst>
          </p:nvPr>
        </p:nvSpPr>
        <p:spPr>
          <a:xfrm>
            <a:off x="1905000" y="3404870"/>
            <a:ext cx="7625080" cy="810260"/>
          </a:xfrm>
          <a:prstGeom prst="rect">
            <a:avLst/>
          </a:prstGeom>
          <a:noFill/>
          <a:ln cap="sq">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在科研经费管理、招标采购、校企合作等方面，学院存在一定的廉洁风险点。党员领导干部要增强廉洁自律意识，严格遵守相关规定，防止出现违规违纪行为。
</a:t>
            </a:r>
            <a:endParaRPr kumimoji="1" lang="zh-CN" altLang="en-US" sz="1400"/>
          </a:p>
        </p:txBody>
      </p:sp>
      <p:sp>
        <p:nvSpPr>
          <p:cNvPr id="8" name="标题 1"/>
          <p:cNvSpPr txBox="1"/>
          <p:nvPr>
            <p:custDataLst>
              <p:tags r:id="rId6"/>
            </p:custDataLst>
          </p:nvPr>
        </p:nvSpPr>
        <p:spPr>
          <a:xfrm>
            <a:off x="2827887" y="2952616"/>
            <a:ext cx="6211069" cy="383225"/>
          </a:xfrm>
          <a:prstGeom prst="rect">
            <a:avLst/>
          </a:prstGeom>
          <a:noFill/>
          <a:ln cap="sq">
            <a:noFill/>
          </a:ln>
        </p:spPr>
        <p:txBody>
          <a:bodyPr vert="horz" wrap="square" lIns="0" tIns="0" rIns="0" bIns="0" rtlCol="0" anchor="b"/>
          <a:lstStyle/>
          <a:p>
            <a:pPr algn="l">
              <a:lnSpc>
                <a:spcPct val="130000"/>
              </a:lnSpc>
            </a:pPr>
            <a:r>
              <a:rPr kumimoji="1" lang="en-US" altLang="zh-CN" sz="1600" b="1">
                <a:ln w="12700">
                  <a:noFill/>
                </a:ln>
                <a:solidFill>
                  <a:srgbClr val="31778E">
                    <a:alpha val="100000"/>
                  </a:srgbClr>
                </a:solidFill>
                <a:latin typeface="Source Han Sans CN Bold" panose="020B0800000000000000" charset="-122"/>
                <a:ea typeface="Source Han Sans CN Bold" panose="020B0800000000000000" charset="-122"/>
                <a:cs typeface="Source Han Sans CN Bold" panose="020B0800000000000000" charset="-122"/>
              </a:rPr>
              <a:t>学院风险点：科研经费/招标采购/校企合作</a:t>
            </a:r>
            <a:endParaRPr kumimoji="1" lang="zh-CN" altLang="en-US" b="1"/>
          </a:p>
        </p:txBody>
      </p:sp>
      <p:sp>
        <p:nvSpPr>
          <p:cNvPr id="14" name="标题 1"/>
          <p:cNvSpPr txBox="1"/>
          <p:nvPr/>
        </p:nvSpPr>
        <p:spPr>
          <a:xfrm>
            <a:off x="7467600" y="581660"/>
            <a:ext cx="2283460" cy="431800"/>
          </a:xfrm>
          <a:prstGeom prst="rect">
            <a:avLst/>
          </a:prstGeom>
          <a:noFill/>
          <a:ln>
            <a:noFill/>
          </a:ln>
        </p:spPr>
        <p:txBody>
          <a:bodyPr vert="horz" wrap="square" lIns="0" tIns="0" rIns="0" bIns="0" rtlCol="0" anchor="ctr"/>
          <a:lstStyle/>
          <a:p>
            <a:pPr algn="l">
              <a:lnSpc>
                <a:spcPct val="120000"/>
              </a:lnSpc>
            </a:pPr>
            <a:r>
              <a:rPr kumimoji="1" lang="en-US" altLang="zh-CN" sz="3200" b="1">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廉洁纪律</a:t>
            </a:r>
            <a:endParaRPr kumimoji="1" lang="zh-CN" altLang="en-US" b="1"/>
          </a:p>
        </p:txBody>
      </p:sp>
      <p:cxnSp>
        <p:nvCxnSpPr>
          <p:cNvPr id="15" name="标题 1"/>
          <p:cNvCxnSpPr/>
          <p:nvPr/>
        </p:nvCxnSpPr>
        <p:spPr>
          <a:xfrm>
            <a:off x="317500" y="329335"/>
            <a:ext cx="635000" cy="0"/>
          </a:xfrm>
          <a:prstGeom prst="line">
            <a:avLst/>
          </a:prstGeom>
          <a:noFill/>
          <a:ln w="101600" cap="sq">
            <a:solidFill>
              <a:schemeClr val="accent1"/>
            </a:solidFill>
            <a:miter/>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100" y="12191"/>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735"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239250" y="4467225"/>
            <a:ext cx="2952750" cy="239077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817745"/>
            <a:ext cx="1880235" cy="204025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718945" y="3110865"/>
            <a:ext cx="8677275" cy="1936750"/>
          </a:xfrm>
          <a:prstGeom prst="rect">
            <a:avLst/>
          </a:prstGeom>
        </p:spPr>
        <p:txBody>
          <a:bodyPr vert="horz" wrap="square" lIns="0" tIns="14604" rIns="0" bIns="0" rtlCol="0">
            <a:spAutoFit/>
          </a:bodyPr>
          <a:lstStyle/>
          <a:p>
            <a:pPr marL="12700" algn="ctr">
              <a:lnSpc>
                <a:spcPct val="100000"/>
              </a:lnSpc>
              <a:spcBef>
                <a:spcPts val="115"/>
              </a:spcBef>
            </a:pPr>
            <a:r>
              <a:rPr lang="zh-CN" altLang="en-US" sz="4800" spc="35" dirty="0">
                <a:solidFill>
                  <a:srgbClr val="C00000"/>
                </a:solidFill>
                <a:latin typeface="微软雅黑" panose="020B0503020204020204" charset="-122"/>
                <a:cs typeface="微软雅黑" panose="020B0503020204020204" charset="-122"/>
                <a:sym typeface="+mn-ea"/>
              </a:rPr>
              <a:t>习近平总书记关于全面加强党的纪律建设的重要论述</a:t>
            </a:r>
            <a:endParaRPr lang="zh-CN" altLang="en-US" sz="4800" spc="35" dirty="0">
              <a:solidFill>
                <a:srgbClr val="C00000"/>
              </a:solidFill>
              <a:latin typeface="微软雅黑" panose="020B0503020204020204" charset="-122"/>
              <a:cs typeface="微软雅黑" panose="020B0503020204020204" charset="-122"/>
            </a:endParaRPr>
          </a:p>
          <a:p>
            <a:pPr marL="12700" algn="ctr">
              <a:lnSpc>
                <a:spcPct val="100000"/>
              </a:lnSpc>
              <a:spcBef>
                <a:spcPts val="115"/>
              </a:spcBef>
            </a:pPr>
            <a:endParaRPr lang="zh-CN" altLang="en-US" sz="2800" dirty="0">
              <a:solidFill>
                <a:srgbClr val="C00000"/>
              </a:solidFill>
              <a:latin typeface="微软雅黑" panose="020B0503020204020204" charset="-122"/>
              <a:cs typeface="微软雅黑" panose="020B0503020204020204" charset="-122"/>
            </a:endParaRPr>
          </a:p>
        </p:txBody>
      </p:sp>
      <p:sp>
        <p:nvSpPr>
          <p:cNvPr id="10" name="object 10"/>
          <p:cNvSpPr txBox="1"/>
          <p:nvPr/>
        </p:nvSpPr>
        <p:spPr>
          <a:xfrm>
            <a:off x="4612385" y="1804542"/>
            <a:ext cx="2768600" cy="843280"/>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C70000"/>
                </a:solidFill>
                <a:latin typeface="微软雅黑" panose="020B0503020204020204" charset="-122"/>
                <a:cs typeface="微软雅黑" panose="020B0503020204020204" charset="-122"/>
              </a:rPr>
              <a:t>第</a:t>
            </a:r>
            <a:r>
              <a:rPr lang="zh-CN" sz="5400" b="1" dirty="0">
                <a:solidFill>
                  <a:srgbClr val="C70000"/>
                </a:solidFill>
                <a:latin typeface="微软雅黑" panose="020B0503020204020204" charset="-122"/>
                <a:cs typeface="微软雅黑" panose="020B0503020204020204" charset="-122"/>
              </a:rPr>
              <a:t>三</a:t>
            </a:r>
            <a:r>
              <a:rPr sz="5400" b="1" dirty="0">
                <a:solidFill>
                  <a:srgbClr val="C70000"/>
                </a:solidFill>
                <a:latin typeface="微软雅黑" panose="020B0503020204020204" charset="-122"/>
                <a:cs typeface="微软雅黑" panose="020B0503020204020204" charset="-122"/>
              </a:rPr>
              <a:t>部分</a:t>
            </a:r>
            <a:endParaRPr sz="5400">
              <a:latin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154295"/>
            <a:ext cx="12153900" cy="166116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3673475" cy="204216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100" y="5562600"/>
            <a:ext cx="12192000" cy="1313815"/>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2981960" cy="149034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422765" y="4559300"/>
            <a:ext cx="2769235" cy="229870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658995"/>
            <a:ext cx="2007235" cy="219900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10394950" y="230758"/>
            <a:ext cx="1441703" cy="999743"/>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3353435" y="1370330"/>
            <a:ext cx="759460" cy="486410"/>
          </a:xfrm>
          <a:prstGeom prst="rect">
            <a:avLst/>
          </a:prstGeom>
          <a:solidFill>
            <a:srgbClr val="D50000"/>
          </a:solidFill>
        </p:spPr>
        <p:txBody>
          <a:bodyPr vert="horz" wrap="square" lIns="0" tIns="100965" rIns="0" bIns="0" rtlCol="0">
            <a:noAutofit/>
          </a:bodyPr>
          <a:lstStyle/>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一、</a:t>
            </a:r>
            <a:endParaRPr lang="zh-CN" sz="2000" b="1" spc="-5" dirty="0">
              <a:solidFill>
                <a:srgbClr val="FFFFFF"/>
              </a:solidFill>
              <a:latin typeface="微软雅黑" panose="020B0503020204020204" charset="-122"/>
              <a:cs typeface="微软雅黑" panose="020B0503020204020204" charset="-122"/>
            </a:endParaRPr>
          </a:p>
        </p:txBody>
      </p:sp>
      <p:sp>
        <p:nvSpPr>
          <p:cNvPr id="15" name="object 15"/>
          <p:cNvSpPr txBox="1"/>
          <p:nvPr/>
        </p:nvSpPr>
        <p:spPr>
          <a:xfrm>
            <a:off x="3018790" y="3999548"/>
            <a:ext cx="1136650" cy="31940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第三部分</a:t>
            </a:r>
            <a:endParaRPr sz="2000" b="1" spc="-5" dirty="0">
              <a:solidFill>
                <a:srgbClr val="FFFFFF"/>
              </a:solidFill>
              <a:latin typeface="微软雅黑" panose="020B0503020204020204" charset="-122"/>
              <a:cs typeface="微软雅黑" panose="020B0503020204020204" charset="-122"/>
            </a:endParaRPr>
          </a:p>
        </p:txBody>
      </p:sp>
      <p:sp>
        <p:nvSpPr>
          <p:cNvPr id="16" name="object 16"/>
          <p:cNvSpPr txBox="1"/>
          <p:nvPr/>
        </p:nvSpPr>
        <p:spPr>
          <a:xfrm>
            <a:off x="4484370" y="1384202"/>
            <a:ext cx="6594475" cy="472440"/>
          </a:xfrm>
          <a:prstGeom prst="rect">
            <a:avLst/>
          </a:prstGeom>
          <a:ln w="12192">
            <a:solidFill>
              <a:srgbClr val="D50000"/>
            </a:solidFill>
          </a:ln>
        </p:spPr>
        <p:txBody>
          <a:bodyPr vert="horz" wrap="square" lIns="0" tIns="104139" rIns="0" bIns="0" rtlCol="0">
            <a:spAutoFit/>
          </a:bodyPr>
          <a:lstStyle/>
          <a:p>
            <a:pPr marL="257175">
              <a:lnSpc>
                <a:spcPct val="100000"/>
              </a:lnSpc>
              <a:spcBef>
                <a:spcPts val="820"/>
              </a:spcBef>
            </a:pPr>
            <a:r>
              <a:rPr lang="zh-CN" altLang="en-US" sz="2400" dirty="0">
                <a:solidFill>
                  <a:srgbClr val="C00000"/>
                </a:solidFill>
                <a:latin typeface="微软雅黑" panose="020B0503020204020204" charset="-122"/>
                <a:cs typeface="微软雅黑" panose="020B0503020204020204" charset="-122"/>
              </a:rPr>
              <a:t>纪律建设的地位和作用</a:t>
            </a:r>
            <a:endParaRPr lang="zh-CN" altLang="en-US" sz="2400" dirty="0">
              <a:solidFill>
                <a:srgbClr val="C00000"/>
              </a:solidFill>
              <a:latin typeface="微软雅黑" panose="020B0503020204020204" charset="-122"/>
              <a:cs typeface="微软雅黑" panose="020B0503020204020204" charset="-122"/>
            </a:endParaRPr>
          </a:p>
        </p:txBody>
      </p:sp>
      <p:sp>
        <p:nvSpPr>
          <p:cNvPr id="17" name="object 17"/>
          <p:cNvSpPr txBox="1"/>
          <p:nvPr/>
        </p:nvSpPr>
        <p:spPr>
          <a:xfrm>
            <a:off x="4447031" y="2210117"/>
            <a:ext cx="6631940" cy="456565"/>
          </a:xfrm>
          <a:prstGeom prst="rect">
            <a:avLst/>
          </a:prstGeom>
          <a:ln w="12192">
            <a:solidFill>
              <a:srgbClr val="D50000"/>
            </a:solidFill>
          </a:ln>
        </p:spPr>
        <p:txBody>
          <a:bodyPr vert="horz" wrap="square" lIns="0" tIns="87630" rIns="0" bIns="0" rtlCol="0">
            <a:spAutoFit/>
          </a:bodyPr>
          <a:lstStyle/>
          <a:p>
            <a:pPr marL="66675">
              <a:lnSpc>
                <a:spcPct val="100000"/>
              </a:lnSpc>
              <a:spcBef>
                <a:spcPts val="690"/>
              </a:spcBef>
            </a:pPr>
            <a:r>
              <a:rPr lang="zh-CN" altLang="en-US" sz="2400" spc="35" dirty="0">
                <a:solidFill>
                  <a:srgbClr val="C00000"/>
                </a:solidFill>
                <a:latin typeface="微软雅黑" panose="020B0503020204020204" charset="-122"/>
                <a:cs typeface="微软雅黑" panose="020B0503020204020204" charset="-122"/>
              </a:rPr>
              <a:t>纪律建设的基本原则和要求</a:t>
            </a:r>
            <a:endParaRPr lang="zh-CN" altLang="en-US" sz="2400" spc="35" dirty="0">
              <a:solidFill>
                <a:srgbClr val="C00000"/>
              </a:solidFill>
              <a:latin typeface="微软雅黑" panose="020B0503020204020204" charset="-122"/>
              <a:cs typeface="微软雅黑" panose="020B0503020204020204" charset="-122"/>
            </a:endParaRPr>
          </a:p>
        </p:txBody>
      </p:sp>
      <p:sp>
        <p:nvSpPr>
          <p:cNvPr id="19" name="object 15"/>
          <p:cNvSpPr txBox="1"/>
          <p:nvPr/>
        </p:nvSpPr>
        <p:spPr>
          <a:xfrm>
            <a:off x="3008630" y="2674938"/>
            <a:ext cx="1136650" cy="319405"/>
          </a:xfrm>
          <a:prstGeom prst="rect">
            <a:avLst/>
          </a:prstGeom>
        </p:spPr>
        <p:txBody>
          <a:bodyPr vert="horz" wrap="square" lIns="0" tIns="12065" rIns="0" bIns="0" rtlCol="0">
            <a:spAutoFit/>
          </a:bodyPr>
          <a:lstStyle/>
          <a:p>
            <a:pPr marL="12700" algn="ctr">
              <a:lnSpc>
                <a:spcPct val="100000"/>
              </a:lnSpc>
              <a:spcBef>
                <a:spcPts val="95"/>
              </a:spcBef>
            </a:pPr>
            <a:r>
              <a:rPr sz="2000" b="1" spc="-5" dirty="0">
                <a:solidFill>
                  <a:srgbClr val="FFFFFF"/>
                </a:solidFill>
                <a:latin typeface="微软雅黑" panose="020B0503020204020204" charset="-122"/>
                <a:cs typeface="微软雅黑" panose="020B0503020204020204" charset="-122"/>
              </a:rPr>
              <a:t>第</a:t>
            </a:r>
            <a:r>
              <a:rPr lang="zh-CN" sz="2000" b="1" spc="-5" dirty="0">
                <a:solidFill>
                  <a:srgbClr val="FFFFFF"/>
                </a:solidFill>
                <a:latin typeface="微软雅黑" panose="020B0503020204020204" charset="-122"/>
                <a:cs typeface="微软雅黑" panose="020B0503020204020204" charset="-122"/>
              </a:rPr>
              <a:t>二</a:t>
            </a:r>
            <a:r>
              <a:rPr sz="2000" b="1" spc="-5" dirty="0">
                <a:solidFill>
                  <a:srgbClr val="FFFFFF"/>
                </a:solidFill>
                <a:latin typeface="微软雅黑" panose="020B0503020204020204" charset="-122"/>
                <a:cs typeface="微软雅黑" panose="020B0503020204020204" charset="-122"/>
              </a:rPr>
              <a:t>部分</a:t>
            </a:r>
            <a:endParaRPr sz="2000" b="1" spc="-5" dirty="0">
              <a:solidFill>
                <a:srgbClr val="FFFFFF"/>
              </a:solidFill>
              <a:latin typeface="微软雅黑" panose="020B0503020204020204" charset="-122"/>
              <a:cs typeface="微软雅黑" panose="020B0503020204020204" charset="-122"/>
            </a:endParaRPr>
          </a:p>
        </p:txBody>
      </p:sp>
      <p:sp>
        <p:nvSpPr>
          <p:cNvPr id="14" name="object 13"/>
          <p:cNvSpPr txBox="1"/>
          <p:nvPr/>
        </p:nvSpPr>
        <p:spPr>
          <a:xfrm>
            <a:off x="3353435" y="2188845"/>
            <a:ext cx="759460" cy="486410"/>
          </a:xfrm>
          <a:prstGeom prst="rect">
            <a:avLst/>
          </a:prstGeom>
          <a:solidFill>
            <a:srgbClr val="D50000"/>
          </a:solidFill>
        </p:spPr>
        <p:txBody>
          <a:bodyPr vert="horz" wrap="square" lIns="0" tIns="100965" rIns="0" bIns="0" rtlCol="0">
            <a:noAutofit/>
          </a:bodyPr>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二、</a:t>
            </a:r>
            <a:endParaRPr lang="zh-CN" sz="2000" b="1" spc="-5" dirty="0">
              <a:solidFill>
                <a:srgbClr val="FFFFFF"/>
              </a:solidFill>
              <a:latin typeface="微软雅黑" panose="020B0503020204020204" charset="-122"/>
              <a:cs typeface="微软雅黑" panose="020B0503020204020204" charset="-122"/>
            </a:endParaRPr>
          </a:p>
        </p:txBody>
      </p:sp>
      <p:sp>
        <p:nvSpPr>
          <p:cNvPr id="20" name="object 13"/>
          <p:cNvSpPr txBox="1"/>
          <p:nvPr/>
        </p:nvSpPr>
        <p:spPr>
          <a:xfrm>
            <a:off x="3352800" y="2994660"/>
            <a:ext cx="759460" cy="486410"/>
          </a:xfrm>
          <a:prstGeom prst="rect">
            <a:avLst/>
          </a:prstGeom>
          <a:solidFill>
            <a:srgbClr val="D50000"/>
          </a:solidFill>
        </p:spPr>
        <p:txBody>
          <a:bodyPr vert="horz" wrap="square" lIns="0" tIns="100965" rIns="0" bIns="0" rtlCol="0">
            <a:noAutofit/>
          </a:bodyPr>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三、</a:t>
            </a:r>
            <a:endParaRPr lang="zh-CN" sz="2000" b="1" spc="-5" dirty="0">
              <a:solidFill>
                <a:srgbClr val="FFFFFF"/>
              </a:solidFill>
              <a:latin typeface="微软雅黑" panose="020B0503020204020204" charset="-122"/>
              <a:cs typeface="微软雅黑" panose="020B0503020204020204" charset="-122"/>
            </a:endParaRPr>
          </a:p>
        </p:txBody>
      </p:sp>
      <p:sp>
        <p:nvSpPr>
          <p:cNvPr id="21" name="object 13"/>
          <p:cNvSpPr txBox="1"/>
          <p:nvPr/>
        </p:nvSpPr>
        <p:spPr>
          <a:xfrm>
            <a:off x="3352800" y="3962400"/>
            <a:ext cx="759460" cy="486410"/>
          </a:xfrm>
          <a:prstGeom prst="rect">
            <a:avLst/>
          </a:prstGeom>
          <a:solidFill>
            <a:srgbClr val="D50000"/>
          </a:solidFill>
        </p:spPr>
        <p:txBody>
          <a:bodyPr vert="horz" wrap="square" lIns="0" tIns="100965" rIns="0" bIns="0" rtlCol="0">
            <a:noAutofit/>
          </a:bodyPr>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四、</a:t>
            </a:r>
            <a:endParaRPr lang="zh-CN" sz="2000" b="1" spc="-5" dirty="0">
              <a:solidFill>
                <a:srgbClr val="FFFFFF"/>
              </a:solidFill>
              <a:latin typeface="微软雅黑" panose="020B0503020204020204" charset="-122"/>
              <a:cs typeface="微软雅黑" panose="020B0503020204020204" charset="-122"/>
            </a:endParaRPr>
          </a:p>
        </p:txBody>
      </p:sp>
      <p:sp>
        <p:nvSpPr>
          <p:cNvPr id="24" name="object 17"/>
          <p:cNvSpPr txBox="1"/>
          <p:nvPr/>
        </p:nvSpPr>
        <p:spPr>
          <a:xfrm>
            <a:off x="4419726" y="3019742"/>
            <a:ext cx="6631940" cy="456565"/>
          </a:xfrm>
          <a:prstGeom prst="rect">
            <a:avLst/>
          </a:prstGeom>
          <a:ln w="12192">
            <a:solidFill>
              <a:srgbClr val="D50000"/>
            </a:solidFill>
          </a:ln>
        </p:spPr>
        <p:txBody>
          <a:bodyPr vert="horz" wrap="square" lIns="0" tIns="87630" rIns="0" bIns="0" rtlCol="0">
            <a:spAutoFit/>
          </a:bodyPr>
          <a:p>
            <a:pPr marL="66675">
              <a:lnSpc>
                <a:spcPct val="100000"/>
              </a:lnSpc>
              <a:spcBef>
                <a:spcPts val="690"/>
              </a:spcBef>
            </a:pPr>
            <a:r>
              <a:rPr lang="zh-CN" altLang="en-US" sz="2400" spc="35" dirty="0">
                <a:solidFill>
                  <a:srgbClr val="C00000"/>
                </a:solidFill>
                <a:latin typeface="微软雅黑" panose="020B0503020204020204" charset="-122"/>
                <a:cs typeface="微软雅黑" panose="020B0503020204020204" charset="-122"/>
              </a:rPr>
              <a:t>纪律建设的具体实践</a:t>
            </a:r>
            <a:endParaRPr lang="zh-CN" altLang="en-US" sz="2400" spc="35" dirty="0">
              <a:solidFill>
                <a:srgbClr val="C00000"/>
              </a:solidFill>
              <a:latin typeface="微软雅黑" panose="020B0503020204020204" charset="-122"/>
              <a:cs typeface="微软雅黑" panose="020B0503020204020204" charset="-122"/>
            </a:endParaRPr>
          </a:p>
        </p:txBody>
      </p:sp>
      <p:sp>
        <p:nvSpPr>
          <p:cNvPr id="25" name="object 17"/>
          <p:cNvSpPr txBox="1"/>
          <p:nvPr/>
        </p:nvSpPr>
        <p:spPr>
          <a:xfrm>
            <a:off x="4419726" y="3962717"/>
            <a:ext cx="6631940" cy="456565"/>
          </a:xfrm>
          <a:prstGeom prst="rect">
            <a:avLst/>
          </a:prstGeom>
          <a:ln w="12192">
            <a:solidFill>
              <a:srgbClr val="D50000"/>
            </a:solidFill>
          </a:ln>
        </p:spPr>
        <p:txBody>
          <a:bodyPr vert="horz" wrap="square" lIns="0" tIns="87630" rIns="0" bIns="0" rtlCol="0">
            <a:spAutoFit/>
          </a:bodyPr>
          <a:lstStyle/>
          <a:p>
            <a:pPr marL="66675">
              <a:lnSpc>
                <a:spcPct val="100000"/>
              </a:lnSpc>
              <a:spcBef>
                <a:spcPts val="690"/>
              </a:spcBef>
            </a:pPr>
            <a:r>
              <a:rPr lang="zh-CN" altLang="en-US" sz="2400" spc="35" dirty="0">
                <a:solidFill>
                  <a:srgbClr val="C00000"/>
                </a:solidFill>
                <a:latin typeface="微软雅黑" panose="020B0503020204020204" charset="-122"/>
                <a:cs typeface="微软雅黑" panose="020B0503020204020204" charset="-122"/>
              </a:rPr>
              <a:t>纪律建设与全面从严治党的关系</a:t>
            </a:r>
            <a:endParaRPr lang="zh-CN" altLang="en-US" sz="2400" spc="35" dirty="0">
              <a:solidFill>
                <a:srgbClr val="C00000"/>
              </a:solidFill>
              <a:latin typeface="微软雅黑" panose="020B0503020204020204" charset="-122"/>
              <a:cs typeface="微软雅黑" panose="020B0503020204020204" charset="-122"/>
            </a:endParaRPr>
          </a:p>
        </p:txBody>
      </p:sp>
      <p:sp>
        <p:nvSpPr>
          <p:cNvPr id="26" name="标题 25"/>
          <p:cNvSpPr/>
          <p:nvPr>
            <p:ph type="title"/>
          </p:nvPr>
        </p:nvSpPr>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630555"/>
            <a:ext cx="10680065" cy="676910"/>
          </a:xfrm>
        </p:spPr>
        <p:txBody>
          <a:bodyPr wrap="square"/>
          <a:p>
            <a:r>
              <a:rPr lang="zh-CN" altLang="en-US" sz="4400" dirty="0">
                <a:solidFill>
                  <a:srgbClr val="C00000"/>
                </a:solidFill>
                <a:sym typeface="+mn-ea"/>
              </a:rPr>
              <a:t>一、纪律建设的地位和作用</a:t>
            </a:r>
            <a:endParaRPr lang="zh-CN" altLang="en-US" sz="4400"/>
          </a:p>
        </p:txBody>
      </p:sp>
      <p:sp>
        <p:nvSpPr>
          <p:cNvPr id="3" name="文本占位符 2"/>
          <p:cNvSpPr>
            <a:spLocks noGrp="1"/>
          </p:cNvSpPr>
          <p:nvPr>
            <p:ph type="body" idx="1"/>
          </p:nvPr>
        </p:nvSpPr>
        <p:spPr>
          <a:xfrm>
            <a:off x="1295400" y="1905000"/>
            <a:ext cx="9086850" cy="2600325"/>
          </a:xfrm>
        </p:spPr>
        <p:txBody>
          <a:bodyPr wrap="square"/>
          <a:p>
            <a:pPr indent="0" eaLnBrk="1" fontAlgn="auto" latinLnBrk="0" hangingPunct="1">
              <a:lnSpc>
                <a:spcPts val="3380"/>
              </a:lnSpc>
            </a:pPr>
            <a:r>
              <a:rPr lang="en-US" altLang="zh-CN" sz="2800"/>
              <a:t>1.</a:t>
            </a:r>
            <a:r>
              <a:rPr lang="zh-CN" altLang="en-US" sz="2800"/>
              <a:t>纪律是管党治党的</a:t>
            </a:r>
            <a:r>
              <a:rPr lang="en-US" altLang="zh-CN" sz="2800"/>
              <a:t>“</a:t>
            </a:r>
            <a:r>
              <a:rPr lang="zh-CN" altLang="en-US" sz="2800"/>
              <a:t>戒尺</a:t>
            </a:r>
            <a:r>
              <a:rPr lang="en-US" altLang="zh-CN" sz="2800"/>
              <a:t>”</a:t>
            </a:r>
            <a:r>
              <a:rPr lang="zh-CN" altLang="en-US" sz="2800"/>
              <a:t>，也是党员、干部约束自身行为的标准和遵循。</a:t>
            </a:r>
            <a:endParaRPr lang="zh-CN" altLang="en-US" sz="2800"/>
          </a:p>
          <a:p>
            <a:pPr indent="0" eaLnBrk="1" fontAlgn="auto" latinLnBrk="0" hangingPunct="1">
              <a:lnSpc>
                <a:spcPts val="3380"/>
              </a:lnSpc>
            </a:pPr>
            <a:endParaRPr lang="en-US" altLang="zh-CN" sz="2800"/>
          </a:p>
          <a:p>
            <a:pPr indent="0" eaLnBrk="1" fontAlgn="auto" latinLnBrk="0" hangingPunct="1">
              <a:lnSpc>
                <a:spcPts val="3380"/>
              </a:lnSpc>
            </a:pPr>
            <a:endParaRPr lang="en-US" altLang="zh-CN" sz="2800"/>
          </a:p>
          <a:p>
            <a:pPr indent="0" eaLnBrk="1" fontAlgn="auto" latinLnBrk="0" hangingPunct="1">
              <a:lnSpc>
                <a:spcPts val="3380"/>
              </a:lnSpc>
            </a:pPr>
            <a:r>
              <a:rPr lang="en-US" altLang="zh-CN" sz="2800"/>
              <a:t>2.</a:t>
            </a:r>
            <a:r>
              <a:rPr lang="zh-CN" altLang="en-US" sz="2800"/>
              <a:t>加强纪律建设是全面从严治党的治本之策，对于确保全党目标一致、团结一致、步调一致具有十分重要的意义</a:t>
            </a:r>
            <a:endParaRPr lang="zh-CN"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630555"/>
            <a:ext cx="10680065" cy="676910"/>
          </a:xfrm>
        </p:spPr>
        <p:txBody>
          <a:bodyPr wrap="square"/>
          <a:p>
            <a:r>
              <a:rPr lang="zh-CN" altLang="en-US" sz="4400" dirty="0">
                <a:solidFill>
                  <a:srgbClr val="C00000"/>
                </a:solidFill>
                <a:sym typeface="+mn-ea"/>
              </a:rPr>
              <a:t>二、</a:t>
            </a:r>
            <a:r>
              <a:rPr lang="zh-CN" altLang="en-US" sz="4400"/>
              <a:t>纪律建设的基本原则和要求</a:t>
            </a:r>
            <a:endParaRPr lang="zh-CN" altLang="en-US" sz="4400"/>
          </a:p>
        </p:txBody>
      </p:sp>
      <p:sp>
        <p:nvSpPr>
          <p:cNvPr id="3" name="文本占位符 2"/>
          <p:cNvSpPr>
            <a:spLocks noGrp="1"/>
          </p:cNvSpPr>
          <p:nvPr>
            <p:ph type="body" idx="1"/>
          </p:nvPr>
        </p:nvSpPr>
        <p:spPr>
          <a:xfrm>
            <a:off x="1552575" y="1752600"/>
            <a:ext cx="9086850" cy="3509645"/>
          </a:xfrm>
        </p:spPr>
        <p:txBody>
          <a:bodyPr wrap="square">
            <a:noAutofit/>
          </a:bodyPr>
          <a:p>
            <a:pPr indent="0" eaLnBrk="1" fontAlgn="auto" latinLnBrk="0" hangingPunct="1">
              <a:lnSpc>
                <a:spcPts val="3680"/>
              </a:lnSpc>
            </a:pPr>
            <a:r>
              <a:rPr lang="en-US" altLang="zh-CN" sz="2800"/>
              <a:t>1.</a:t>
            </a:r>
            <a:r>
              <a:rPr lang="zh-CN" altLang="en-US" sz="2800"/>
              <a:t>党的纪律建设要贯彻严的要求，既让铁纪</a:t>
            </a:r>
            <a:r>
              <a:rPr lang="en-US" altLang="zh-CN" sz="2800"/>
              <a:t>“</a:t>
            </a:r>
            <a:r>
              <a:rPr lang="zh-CN" altLang="en-US" sz="2800"/>
              <a:t>长牙</a:t>
            </a:r>
            <a:r>
              <a:rPr lang="en-US" altLang="zh-CN" sz="2800"/>
              <a:t>”</a:t>
            </a:r>
            <a:r>
              <a:rPr lang="zh-CN" altLang="en-US" sz="2800"/>
              <a:t>、发威，又让干部重视、警醒、知止，使全党形成遵规守纪的高度自觉。</a:t>
            </a:r>
            <a:endParaRPr lang="zh-CN" altLang="en-US" sz="2800"/>
          </a:p>
          <a:p>
            <a:pPr indent="0" eaLnBrk="1" fontAlgn="auto" latinLnBrk="0" hangingPunct="1">
              <a:lnSpc>
                <a:spcPts val="3680"/>
              </a:lnSpc>
            </a:pPr>
            <a:endParaRPr lang="zh-CN" altLang="en-US" sz="2800"/>
          </a:p>
          <a:p>
            <a:pPr indent="0" eaLnBrk="1" fontAlgn="auto" latinLnBrk="0" hangingPunct="1">
              <a:lnSpc>
                <a:spcPts val="3680"/>
              </a:lnSpc>
            </a:pPr>
            <a:r>
              <a:rPr lang="en-US" altLang="zh-CN" sz="2800"/>
              <a:t>2.</a:t>
            </a:r>
            <a:r>
              <a:rPr lang="zh-CN" altLang="en-US" sz="2800"/>
              <a:t>要坚持党性党风党纪一起抓，从思想上固本培元，提高党性觉悟，增强拒腐防变能力。</a:t>
            </a:r>
            <a:endParaRPr lang="zh-CN" altLang="en-US" sz="2800"/>
          </a:p>
          <a:p>
            <a:pPr indent="0" eaLnBrk="1" fontAlgn="auto" latinLnBrk="0" hangingPunct="1">
              <a:lnSpc>
                <a:spcPts val="3680"/>
              </a:lnSpc>
            </a:pPr>
            <a:endParaRPr lang="zh-CN" altLang="en-US" sz="2800"/>
          </a:p>
          <a:p>
            <a:pPr indent="0" eaLnBrk="1" fontAlgn="auto" latinLnBrk="0" hangingPunct="1">
              <a:lnSpc>
                <a:spcPts val="3680"/>
              </a:lnSpc>
            </a:pPr>
            <a:r>
              <a:rPr lang="en-US" altLang="zh-CN" sz="2800"/>
              <a:t>3.</a:t>
            </a:r>
            <a:r>
              <a:rPr lang="zh-CN" altLang="en-US" sz="2800"/>
              <a:t>党规制定、党纪教育、执纪监督全过程都要以党章为根本遵循，确保党的纪律建设的科学性和有效性。</a:t>
            </a:r>
            <a:endParaRPr lang="zh-CN" alt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630555"/>
            <a:ext cx="10680065" cy="676910"/>
          </a:xfrm>
        </p:spPr>
        <p:txBody>
          <a:bodyPr wrap="square"/>
          <a:p>
            <a:r>
              <a:rPr lang="zh-CN" altLang="en-US" sz="4400" dirty="0">
                <a:solidFill>
                  <a:srgbClr val="C00000"/>
                </a:solidFill>
                <a:sym typeface="+mn-ea"/>
              </a:rPr>
              <a:t>三、</a:t>
            </a:r>
            <a:r>
              <a:rPr lang="zh-CN" altLang="en-US" sz="4400"/>
              <a:t>纪律建设的具体实践</a:t>
            </a:r>
            <a:endParaRPr lang="zh-CN" altLang="en-US" sz="4400"/>
          </a:p>
        </p:txBody>
      </p:sp>
      <p:sp>
        <p:nvSpPr>
          <p:cNvPr id="3" name="文本占位符 2"/>
          <p:cNvSpPr>
            <a:spLocks noGrp="1"/>
          </p:cNvSpPr>
          <p:nvPr>
            <p:ph type="body" idx="1"/>
          </p:nvPr>
        </p:nvSpPr>
        <p:spPr>
          <a:xfrm>
            <a:off x="1295400" y="1905000"/>
            <a:ext cx="9086850" cy="3672840"/>
          </a:xfrm>
        </p:spPr>
        <p:txBody>
          <a:bodyPr wrap="square"/>
          <a:p>
            <a:pPr indent="0" eaLnBrk="1" fontAlgn="auto" latinLnBrk="0" hangingPunct="1">
              <a:lnSpc>
                <a:spcPts val="3580"/>
              </a:lnSpc>
            </a:pPr>
            <a:r>
              <a:rPr lang="en-US" altLang="zh-CN" sz="2800"/>
              <a:t>1.</a:t>
            </a:r>
            <a:r>
              <a:rPr lang="zh-CN" altLang="en-US" sz="2800"/>
              <a:t>健全完善制度，扎紧党纪党规的笼子，为党的纪律建设提供坚实的制度保障。</a:t>
            </a:r>
            <a:endParaRPr lang="zh-CN" altLang="en-US" sz="2800"/>
          </a:p>
          <a:p>
            <a:pPr indent="0" eaLnBrk="1" fontAlgn="auto" latinLnBrk="0" hangingPunct="1">
              <a:lnSpc>
                <a:spcPts val="3580"/>
              </a:lnSpc>
            </a:pPr>
            <a:endParaRPr lang="zh-CN" altLang="en-US" sz="2800"/>
          </a:p>
          <a:p>
            <a:pPr indent="0" eaLnBrk="1" fontAlgn="auto" latinLnBrk="0" hangingPunct="1">
              <a:lnSpc>
                <a:spcPts val="3580"/>
              </a:lnSpc>
            </a:pPr>
            <a:r>
              <a:rPr lang="en-US" altLang="zh-CN" sz="2800"/>
              <a:t>2.</a:t>
            </a:r>
            <a:r>
              <a:rPr lang="zh-CN" altLang="en-US" sz="2800"/>
              <a:t>深入开展党性党风党纪教育，激发共产党员崇高理想追求，营造崇廉拒腐的良好风尚。</a:t>
            </a:r>
            <a:endParaRPr lang="zh-CN" altLang="en-US" sz="2800"/>
          </a:p>
          <a:p>
            <a:pPr indent="0" eaLnBrk="1" fontAlgn="auto" latinLnBrk="0" hangingPunct="1">
              <a:lnSpc>
                <a:spcPts val="3580"/>
              </a:lnSpc>
            </a:pPr>
            <a:endParaRPr lang="zh-CN" altLang="en-US" sz="2800"/>
          </a:p>
          <a:p>
            <a:pPr indent="0" eaLnBrk="1" fontAlgn="auto" latinLnBrk="0" hangingPunct="1">
              <a:lnSpc>
                <a:spcPts val="3580"/>
              </a:lnSpc>
            </a:pPr>
            <a:r>
              <a:rPr lang="en-US" altLang="zh-CN" sz="2800"/>
              <a:t>3.</a:t>
            </a:r>
            <a:r>
              <a:rPr lang="zh-CN" altLang="en-US" sz="2800"/>
              <a:t>督促领导干部特别是高级干部严于律己、严负其责、严管所辖，对违反党纪的问题发现一起坚决查处一起。</a:t>
            </a:r>
            <a:endParaRPr lang="zh-CN"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630555"/>
            <a:ext cx="10680065" cy="676910"/>
          </a:xfrm>
        </p:spPr>
        <p:txBody>
          <a:bodyPr wrap="square"/>
          <a:p>
            <a:r>
              <a:rPr lang="zh-CN" altLang="en-US" sz="4400" dirty="0">
                <a:solidFill>
                  <a:srgbClr val="C00000"/>
                </a:solidFill>
                <a:sym typeface="+mn-ea"/>
              </a:rPr>
              <a:t>四、</a:t>
            </a:r>
            <a:r>
              <a:rPr lang="zh-CN" altLang="en-US" sz="4400"/>
              <a:t>纪律建设与全面从严治党的关系</a:t>
            </a:r>
            <a:endParaRPr lang="zh-CN" altLang="en-US" sz="4400"/>
          </a:p>
        </p:txBody>
      </p:sp>
      <p:sp>
        <p:nvSpPr>
          <p:cNvPr id="3" name="文本占位符 2"/>
          <p:cNvSpPr>
            <a:spLocks noGrp="1"/>
          </p:cNvSpPr>
          <p:nvPr>
            <p:ph type="body" idx="1"/>
          </p:nvPr>
        </p:nvSpPr>
        <p:spPr>
          <a:xfrm>
            <a:off x="1295400" y="1905000"/>
            <a:ext cx="9086850" cy="2359660"/>
          </a:xfrm>
        </p:spPr>
        <p:txBody>
          <a:bodyPr wrap="square"/>
          <a:p>
            <a:pPr indent="0" eaLnBrk="1" fontAlgn="auto" latinLnBrk="0" hangingPunct="1">
              <a:lnSpc>
                <a:spcPts val="3680"/>
              </a:lnSpc>
            </a:pPr>
            <a:r>
              <a:rPr lang="en-US" altLang="zh-CN" sz="2800"/>
              <a:t>1.</a:t>
            </a:r>
            <a:r>
              <a:rPr lang="zh-CN" altLang="en-US" sz="2800"/>
              <a:t>全面从严治党重在纪律建设，通过加强纪律建设来推动全面从严治党向纵深发展。</a:t>
            </a:r>
            <a:endParaRPr lang="zh-CN" altLang="en-US" sz="2800"/>
          </a:p>
          <a:p>
            <a:pPr indent="0" eaLnBrk="1" fontAlgn="auto" latinLnBrk="0" hangingPunct="1">
              <a:lnSpc>
                <a:spcPts val="3680"/>
              </a:lnSpc>
            </a:pPr>
            <a:endParaRPr lang="zh-CN" altLang="en-US" sz="2800"/>
          </a:p>
          <a:p>
            <a:pPr indent="0" eaLnBrk="1" fontAlgn="auto" latinLnBrk="0" hangingPunct="1">
              <a:lnSpc>
                <a:spcPts val="3680"/>
              </a:lnSpc>
            </a:pPr>
            <a:r>
              <a:rPr lang="en-US" altLang="zh-CN" sz="2800"/>
              <a:t>2.</a:t>
            </a:r>
            <a:r>
              <a:rPr lang="zh-CN" altLang="en-US" sz="2800"/>
              <a:t>坚持纪严于法、执纪执法贯通，深化运用</a:t>
            </a:r>
            <a:r>
              <a:rPr lang="en-US" altLang="zh-CN" sz="2800"/>
              <a:t>“</a:t>
            </a:r>
            <a:r>
              <a:rPr lang="zh-CN" altLang="en-US" sz="2800"/>
              <a:t>四种形态</a:t>
            </a:r>
            <a:r>
              <a:rPr lang="en-US" altLang="zh-CN" sz="2800"/>
              <a:t>”</a:t>
            </a:r>
            <a:r>
              <a:rPr lang="zh-CN" altLang="en-US" sz="2800"/>
              <a:t>政策策略，从根本上扭转了管党治党宽松软状况。</a:t>
            </a:r>
            <a:endParaRPr lang="zh-CN"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154295"/>
            <a:ext cx="12153900" cy="166116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3673475" cy="204216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100" y="5562600"/>
            <a:ext cx="12192000" cy="1313815"/>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2981960" cy="149034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422765" y="4559300"/>
            <a:ext cx="2769235" cy="229870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658995"/>
            <a:ext cx="2007235" cy="219900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10394950" y="230758"/>
            <a:ext cx="1441703" cy="999743"/>
          </a:xfrm>
          <a:prstGeom prst="rect">
            <a:avLst/>
          </a:prstGeom>
          <a:blipFill>
            <a:blip r:embed="rId7" cstate="print"/>
            <a:stretch>
              <a:fillRect/>
            </a:stretch>
          </a:blipFill>
        </p:spPr>
        <p:txBody>
          <a:bodyPr wrap="square" lIns="0" tIns="0" rIns="0" bIns="0" rtlCol="0"/>
          <a:lstStyle/>
          <a:p/>
        </p:txBody>
      </p:sp>
      <p:sp>
        <p:nvSpPr>
          <p:cNvPr id="9" name="object 9"/>
          <p:cNvSpPr txBox="1">
            <a:spLocks noGrp="1"/>
          </p:cNvSpPr>
          <p:nvPr>
            <p:ph type="title"/>
          </p:nvPr>
        </p:nvSpPr>
        <p:spPr>
          <a:xfrm>
            <a:off x="1731645" y="1884331"/>
            <a:ext cx="702310" cy="837565"/>
          </a:xfrm>
          <a:prstGeom prst="rect">
            <a:avLst/>
          </a:prstGeom>
        </p:spPr>
        <p:txBody>
          <a:bodyPr vert="horz" wrap="square" lIns="0" tIns="15875" rIns="0" bIns="0" rtlCol="0">
            <a:spAutoFit/>
          </a:bodyPr>
          <a:lstStyle/>
          <a:p>
            <a:pPr marL="12700">
              <a:lnSpc>
                <a:spcPct val="100000"/>
              </a:lnSpc>
              <a:spcBef>
                <a:spcPts val="125"/>
              </a:spcBef>
            </a:pPr>
            <a:r>
              <a:rPr sz="5300" spc="25" dirty="0">
                <a:solidFill>
                  <a:srgbClr val="C00000"/>
                </a:solidFill>
              </a:rPr>
              <a:t>目</a:t>
            </a:r>
            <a:endParaRPr sz="5300"/>
          </a:p>
        </p:txBody>
      </p:sp>
      <p:sp>
        <p:nvSpPr>
          <p:cNvPr id="10" name="object 10"/>
          <p:cNvSpPr txBox="1"/>
          <p:nvPr/>
        </p:nvSpPr>
        <p:spPr>
          <a:xfrm>
            <a:off x="1731645" y="3266473"/>
            <a:ext cx="702310" cy="837565"/>
          </a:xfrm>
          <a:prstGeom prst="rect">
            <a:avLst/>
          </a:prstGeom>
        </p:spPr>
        <p:txBody>
          <a:bodyPr vert="horz" wrap="square" lIns="0" tIns="15875" rIns="0" bIns="0" rtlCol="0">
            <a:spAutoFit/>
          </a:bodyPr>
          <a:lstStyle/>
          <a:p>
            <a:pPr marL="12700">
              <a:lnSpc>
                <a:spcPct val="100000"/>
              </a:lnSpc>
              <a:spcBef>
                <a:spcPts val="125"/>
              </a:spcBef>
            </a:pPr>
            <a:r>
              <a:rPr sz="5300" b="1" spc="25" dirty="0">
                <a:solidFill>
                  <a:srgbClr val="C00000"/>
                </a:solidFill>
                <a:latin typeface="微软雅黑" panose="020B0503020204020204" charset="-122"/>
                <a:cs typeface="微软雅黑" panose="020B0503020204020204" charset="-122"/>
              </a:rPr>
              <a:t>录</a:t>
            </a:r>
            <a:endParaRPr sz="5300">
              <a:latin typeface="微软雅黑" panose="020B0503020204020204" charset="-122"/>
              <a:cs typeface="微软雅黑" panose="020B0503020204020204" charset="-122"/>
            </a:endParaRPr>
          </a:p>
        </p:txBody>
      </p:sp>
      <p:sp>
        <p:nvSpPr>
          <p:cNvPr id="11" name="object 11"/>
          <p:cNvSpPr/>
          <p:nvPr/>
        </p:nvSpPr>
        <p:spPr>
          <a:xfrm>
            <a:off x="2788920" y="3946208"/>
            <a:ext cx="1575435" cy="461010"/>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lstStyle/>
          <a:p>
            <a:endParaRPr sz="2400"/>
          </a:p>
        </p:txBody>
      </p:sp>
      <p:sp>
        <p:nvSpPr>
          <p:cNvPr id="12" name="object 12"/>
          <p:cNvSpPr/>
          <p:nvPr/>
        </p:nvSpPr>
        <p:spPr>
          <a:xfrm>
            <a:off x="4507230" y="3481451"/>
            <a:ext cx="6601460" cy="1350645"/>
          </a:xfrm>
          <a:custGeom>
            <a:avLst/>
            <a:gdLst/>
            <a:ahLst/>
            <a:cxnLst/>
            <a:rect l="l" t="t" r="r" b="b"/>
            <a:pathLst>
              <a:path w="5047615" h="497204">
                <a:moveTo>
                  <a:pt x="0" y="496824"/>
                </a:moveTo>
                <a:lnTo>
                  <a:pt x="5047487" y="496824"/>
                </a:lnTo>
                <a:lnTo>
                  <a:pt x="5047487" y="0"/>
                </a:lnTo>
                <a:lnTo>
                  <a:pt x="0" y="0"/>
                </a:lnTo>
                <a:lnTo>
                  <a:pt x="0" y="496824"/>
                </a:lnTo>
                <a:close/>
              </a:path>
            </a:pathLst>
          </a:custGeom>
          <a:ln w="12192">
            <a:solidFill>
              <a:srgbClr val="D50000"/>
            </a:solidFill>
          </a:ln>
        </p:spPr>
        <p:txBody>
          <a:bodyPr wrap="square" lIns="0" tIns="0" rIns="0" bIns="0" rtlCol="0"/>
          <a:lstStyle/>
          <a:p>
            <a:endParaRPr sz="2400"/>
          </a:p>
        </p:txBody>
      </p:sp>
      <p:sp>
        <p:nvSpPr>
          <p:cNvPr id="13" name="object 13"/>
          <p:cNvSpPr txBox="1"/>
          <p:nvPr/>
        </p:nvSpPr>
        <p:spPr>
          <a:xfrm>
            <a:off x="2789555" y="1566863"/>
            <a:ext cx="1574800" cy="486410"/>
          </a:xfrm>
          <a:prstGeom prst="rect">
            <a:avLst/>
          </a:prstGeom>
          <a:solidFill>
            <a:srgbClr val="D50000"/>
          </a:solidFill>
        </p:spPr>
        <p:txBody>
          <a:bodyPr vert="horz" wrap="square" lIns="0" tIns="100965" rIns="0" bIns="0" rtlCol="0">
            <a:noAutofit/>
          </a:bodyPr>
          <a:lstStyle/>
          <a:p>
            <a:pPr marL="257175">
              <a:lnSpc>
                <a:spcPct val="100000"/>
              </a:lnSpc>
              <a:spcBef>
                <a:spcPts val="795"/>
              </a:spcBef>
            </a:pPr>
            <a:r>
              <a:rPr sz="2000" b="1" spc="-5" dirty="0">
                <a:solidFill>
                  <a:srgbClr val="FFFFFF"/>
                </a:solidFill>
                <a:latin typeface="微软雅黑" panose="020B0503020204020204" charset="-122"/>
                <a:cs typeface="微软雅黑" panose="020B0503020204020204" charset="-122"/>
              </a:rPr>
              <a:t>第一部分</a:t>
            </a:r>
            <a:endParaRPr sz="2000" b="1" spc="-5" dirty="0">
              <a:solidFill>
                <a:srgbClr val="FFFFFF"/>
              </a:solidFill>
              <a:latin typeface="微软雅黑" panose="020B0503020204020204" charset="-122"/>
              <a:cs typeface="微软雅黑" panose="020B0503020204020204" charset="-122"/>
            </a:endParaRPr>
          </a:p>
        </p:txBody>
      </p:sp>
      <p:sp>
        <p:nvSpPr>
          <p:cNvPr id="15" name="object 15"/>
          <p:cNvSpPr txBox="1"/>
          <p:nvPr/>
        </p:nvSpPr>
        <p:spPr>
          <a:xfrm>
            <a:off x="3018790" y="3999548"/>
            <a:ext cx="1136650" cy="31940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第三部分</a:t>
            </a:r>
            <a:endParaRPr sz="2000" b="1" spc="-5" dirty="0">
              <a:solidFill>
                <a:srgbClr val="FFFFFF"/>
              </a:solidFill>
              <a:latin typeface="微软雅黑" panose="020B0503020204020204" charset="-122"/>
              <a:cs typeface="微软雅黑" panose="020B0503020204020204" charset="-122"/>
            </a:endParaRPr>
          </a:p>
        </p:txBody>
      </p:sp>
      <p:sp>
        <p:nvSpPr>
          <p:cNvPr id="16" name="object 16"/>
          <p:cNvSpPr txBox="1"/>
          <p:nvPr/>
        </p:nvSpPr>
        <p:spPr>
          <a:xfrm>
            <a:off x="4484370" y="1384202"/>
            <a:ext cx="6594475" cy="472440"/>
          </a:xfrm>
          <a:prstGeom prst="rect">
            <a:avLst/>
          </a:prstGeom>
          <a:ln w="12192">
            <a:solidFill>
              <a:srgbClr val="D50000"/>
            </a:solidFill>
          </a:ln>
        </p:spPr>
        <p:txBody>
          <a:bodyPr vert="horz" wrap="square" lIns="0" tIns="104139" rIns="0" bIns="0" rtlCol="0">
            <a:spAutoFit/>
          </a:bodyPr>
          <a:lstStyle/>
          <a:p>
            <a:pPr marL="257175">
              <a:lnSpc>
                <a:spcPct val="100000"/>
              </a:lnSpc>
              <a:spcBef>
                <a:spcPts val="820"/>
              </a:spcBef>
            </a:pPr>
            <a:r>
              <a:rPr lang="zh-CN" altLang="en-US" sz="2400" dirty="0">
                <a:solidFill>
                  <a:srgbClr val="C00000"/>
                </a:solidFill>
                <a:latin typeface="微软雅黑" panose="020B0503020204020204" charset="-122"/>
                <a:cs typeface="微软雅黑" panose="020B0503020204020204" charset="-122"/>
              </a:rPr>
              <a:t>中国共产党章程</a:t>
            </a:r>
            <a:endParaRPr lang="zh-CN" altLang="en-US" sz="2400" dirty="0">
              <a:solidFill>
                <a:srgbClr val="C00000"/>
              </a:solidFill>
              <a:latin typeface="微软雅黑" panose="020B0503020204020204" charset="-122"/>
              <a:cs typeface="微软雅黑" panose="020B0503020204020204" charset="-122"/>
            </a:endParaRPr>
          </a:p>
        </p:txBody>
      </p:sp>
      <p:sp>
        <p:nvSpPr>
          <p:cNvPr id="17" name="object 17"/>
          <p:cNvSpPr txBox="1"/>
          <p:nvPr/>
        </p:nvSpPr>
        <p:spPr>
          <a:xfrm>
            <a:off x="4483861" y="2421572"/>
            <a:ext cx="6631940" cy="456565"/>
          </a:xfrm>
          <a:prstGeom prst="rect">
            <a:avLst/>
          </a:prstGeom>
          <a:ln w="12192">
            <a:solidFill>
              <a:srgbClr val="D50000"/>
            </a:solidFill>
          </a:ln>
        </p:spPr>
        <p:txBody>
          <a:bodyPr vert="horz" wrap="square" lIns="0" tIns="87630" rIns="0" bIns="0" rtlCol="0">
            <a:spAutoFit/>
          </a:bodyPr>
          <a:lstStyle/>
          <a:p>
            <a:pPr marL="66675">
              <a:lnSpc>
                <a:spcPct val="100000"/>
              </a:lnSpc>
              <a:spcBef>
                <a:spcPts val="690"/>
              </a:spcBef>
            </a:pPr>
            <a:r>
              <a:rPr lang="zh-CN" altLang="en-US" sz="2400" spc="35" dirty="0">
                <a:solidFill>
                  <a:srgbClr val="C00000"/>
                </a:solidFill>
                <a:latin typeface="微软雅黑" panose="020B0503020204020204" charset="-122"/>
                <a:cs typeface="微软雅黑" panose="020B0503020204020204" charset="-122"/>
              </a:rPr>
              <a:t>中国共产党纪律处分条例</a:t>
            </a:r>
            <a:endParaRPr lang="zh-CN" altLang="en-US" sz="2400" spc="35" dirty="0">
              <a:solidFill>
                <a:srgbClr val="C00000"/>
              </a:solidFill>
              <a:latin typeface="微软雅黑" panose="020B0503020204020204" charset="-122"/>
              <a:cs typeface="微软雅黑" panose="020B0503020204020204" charset="-122"/>
            </a:endParaRPr>
          </a:p>
        </p:txBody>
      </p:sp>
      <p:sp>
        <p:nvSpPr>
          <p:cNvPr id="22" name="object 22"/>
          <p:cNvSpPr txBox="1"/>
          <p:nvPr/>
        </p:nvSpPr>
        <p:spPr>
          <a:xfrm>
            <a:off x="4488180" y="3581718"/>
            <a:ext cx="6601460" cy="1482725"/>
          </a:xfrm>
          <a:prstGeom prst="rect">
            <a:avLst/>
          </a:prstGeom>
        </p:spPr>
        <p:txBody>
          <a:bodyPr vert="horz" wrap="square" lIns="0" tIns="17145" rIns="0" bIns="0" rtlCol="0">
            <a:noAutofit/>
          </a:bodyPr>
          <a:lstStyle/>
          <a:p>
            <a:pPr marL="12700" algn="l">
              <a:lnSpc>
                <a:spcPct val="100000"/>
              </a:lnSpc>
              <a:spcBef>
                <a:spcPts val="135"/>
              </a:spcBef>
            </a:pPr>
            <a:r>
              <a:rPr lang="zh-CN" altLang="en-US" sz="2400" spc="35" dirty="0">
                <a:solidFill>
                  <a:srgbClr val="C00000"/>
                </a:solidFill>
                <a:latin typeface="微软雅黑" panose="020B0503020204020204" charset="-122"/>
                <a:cs typeface="微软雅黑" panose="020B0503020204020204" charset="-122"/>
              </a:rPr>
              <a:t>习近平总书记关于全面加强党的纪律建设的重要论述</a:t>
            </a:r>
            <a:endParaRPr lang="zh-CN" altLang="en-US" sz="2400" spc="35" dirty="0">
              <a:solidFill>
                <a:srgbClr val="C00000"/>
              </a:solidFill>
              <a:latin typeface="微软雅黑" panose="020B0503020204020204" charset="-122"/>
              <a:cs typeface="微软雅黑" panose="020B0503020204020204" charset="-122"/>
            </a:endParaRPr>
          </a:p>
        </p:txBody>
      </p:sp>
      <p:sp>
        <p:nvSpPr>
          <p:cNvPr id="18" name="object 11"/>
          <p:cNvSpPr/>
          <p:nvPr/>
        </p:nvSpPr>
        <p:spPr>
          <a:xfrm>
            <a:off x="2788920" y="2594293"/>
            <a:ext cx="1574800" cy="481330"/>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lstStyle/>
          <a:p>
            <a:endParaRPr sz="2400"/>
          </a:p>
        </p:txBody>
      </p:sp>
      <p:sp>
        <p:nvSpPr>
          <p:cNvPr id="19" name="object 15"/>
          <p:cNvSpPr txBox="1"/>
          <p:nvPr/>
        </p:nvSpPr>
        <p:spPr>
          <a:xfrm>
            <a:off x="3008630" y="2674938"/>
            <a:ext cx="1136650" cy="319405"/>
          </a:xfrm>
          <a:prstGeom prst="rect">
            <a:avLst/>
          </a:prstGeom>
        </p:spPr>
        <p:txBody>
          <a:bodyPr vert="horz" wrap="square" lIns="0" tIns="12065" rIns="0" bIns="0" rtlCol="0">
            <a:spAutoFit/>
          </a:bodyPr>
          <a:lstStyle/>
          <a:p>
            <a:pPr marL="12700" algn="ctr">
              <a:lnSpc>
                <a:spcPct val="100000"/>
              </a:lnSpc>
              <a:spcBef>
                <a:spcPts val="95"/>
              </a:spcBef>
            </a:pPr>
            <a:r>
              <a:rPr sz="2000" b="1" spc="-5" dirty="0">
                <a:solidFill>
                  <a:srgbClr val="FFFFFF"/>
                </a:solidFill>
                <a:latin typeface="微软雅黑" panose="020B0503020204020204" charset="-122"/>
                <a:cs typeface="微软雅黑" panose="020B0503020204020204" charset="-122"/>
              </a:rPr>
              <a:t>第</a:t>
            </a:r>
            <a:r>
              <a:rPr lang="zh-CN" sz="2000" b="1" spc="-5" dirty="0">
                <a:solidFill>
                  <a:srgbClr val="FFFFFF"/>
                </a:solidFill>
                <a:latin typeface="微软雅黑" panose="020B0503020204020204" charset="-122"/>
                <a:cs typeface="微软雅黑" panose="020B0503020204020204" charset="-122"/>
              </a:rPr>
              <a:t>二</a:t>
            </a:r>
            <a:r>
              <a:rPr sz="2000" b="1" spc="-5" dirty="0">
                <a:solidFill>
                  <a:srgbClr val="FFFFFF"/>
                </a:solidFill>
                <a:latin typeface="微软雅黑" panose="020B0503020204020204" charset="-122"/>
                <a:cs typeface="微软雅黑" panose="020B0503020204020204" charset="-122"/>
              </a:rPr>
              <a:t>部分</a:t>
            </a:r>
            <a:endParaRPr sz="2000" b="1" spc="-5" dirty="0">
              <a:solidFill>
                <a:srgbClr val="FFFFFF"/>
              </a:solidFill>
              <a:latin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342087" y="261873"/>
            <a:ext cx="1244600" cy="731520"/>
          </a:xfrm>
        </p:spPr>
        <p:txBody>
          <a:bodyPr/>
          <a:p>
            <a:endParaRPr lang="zh-CN" altLang="en-US"/>
          </a:p>
        </p:txBody>
      </p:sp>
      <p:sp>
        <p:nvSpPr>
          <p:cNvPr id="2" name="标题 1"/>
          <p:cNvSpPr txBox="1"/>
          <p:nvPr/>
        </p:nvSpPr>
        <p:spPr>
          <a:xfrm>
            <a:off x="15240" y="71120"/>
            <a:ext cx="12415520" cy="696976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custDataLst>
              <p:tags r:id="rId1"/>
            </p:custDataLst>
          </p:nvPr>
        </p:nvSpPr>
        <p:spPr>
          <a:xfrm rot="10800000">
            <a:off x="7496007" y="1512246"/>
            <a:ext cx="2688926" cy="1312762"/>
          </a:xfrm>
          <a:custGeom>
            <a:avLst/>
            <a:gdLst>
              <a:gd name="connsiteX0" fmla="*/ 0 w 2688926"/>
              <a:gd name="connsiteY0" fmla="*/ 0 h 1312762"/>
              <a:gd name="connsiteX1" fmla="*/ 325445 w 2688926"/>
              <a:gd name="connsiteY1" fmla="*/ 0 h 1312762"/>
              <a:gd name="connsiteX2" fmla="*/ 329029 w 2688926"/>
              <a:gd name="connsiteY2" fmla="*/ 70974 h 1312762"/>
              <a:gd name="connsiteX3" fmla="*/ 1344463 w 2688926"/>
              <a:gd name="connsiteY3" fmla="*/ 987317 h 1312762"/>
              <a:gd name="connsiteX4" fmla="*/ 2359897 w 2688926"/>
              <a:gd name="connsiteY4" fmla="*/ 70974 h 1312762"/>
              <a:gd name="connsiteX5" fmla="*/ 2363481 w 2688926"/>
              <a:gd name="connsiteY5" fmla="*/ 0 h 1312762"/>
              <a:gd name="connsiteX6" fmla="*/ 2688926 w 2688926"/>
              <a:gd name="connsiteY6" fmla="*/ 0 h 1312762"/>
              <a:gd name="connsiteX7" fmla="*/ 2683662 w 2688926"/>
              <a:gd name="connsiteY7" fmla="*/ 104249 h 1312762"/>
              <a:gd name="connsiteX8" fmla="*/ 1344463 w 2688926"/>
              <a:gd name="connsiteY8" fmla="*/ 1312762 h 1312762"/>
              <a:gd name="connsiteX9" fmla="*/ 5264 w 2688926"/>
              <a:gd name="connsiteY9" fmla="*/ 104249 h 1312762"/>
            </a:gdLst>
            <a:ahLst/>
            <a:cxnLst/>
            <a:rect l="l" t="t" r="r" b="b"/>
            <a:pathLst>
              <a:path w="2688926" h="1312762">
                <a:moveTo>
                  <a:pt x="0" y="0"/>
                </a:moveTo>
                <a:lnTo>
                  <a:pt x="325445" y="0"/>
                </a:lnTo>
                <a:lnTo>
                  <a:pt x="329029" y="70974"/>
                </a:lnTo>
                <a:cubicBezTo>
                  <a:pt x="381299" y="585670"/>
                  <a:pt x="815977" y="987317"/>
                  <a:pt x="1344463" y="987317"/>
                </a:cubicBezTo>
                <a:cubicBezTo>
                  <a:pt x="1872950" y="987317"/>
                  <a:pt x="2307627" y="585670"/>
                  <a:pt x="2359897" y="70974"/>
                </a:cubicBezTo>
                <a:lnTo>
                  <a:pt x="2363481" y="0"/>
                </a:lnTo>
                <a:lnTo>
                  <a:pt x="2688926" y="0"/>
                </a:lnTo>
                <a:lnTo>
                  <a:pt x="2683662" y="104249"/>
                </a:lnTo>
                <a:cubicBezTo>
                  <a:pt x="2614726" y="783053"/>
                  <a:pt x="2041455" y="1312762"/>
                  <a:pt x="1344463" y="1312762"/>
                </a:cubicBezTo>
                <a:cubicBezTo>
                  <a:pt x="647471" y="1312762"/>
                  <a:pt x="74200" y="783053"/>
                  <a:pt x="5264" y="104249"/>
                </a:cubicBezTo>
                <a:close/>
              </a:path>
            </a:pathLst>
          </a:custGeom>
          <a:gradFill>
            <a:gsLst>
              <a:gs pos="0">
                <a:schemeClr val="accent3">
                  <a:alpha val="100000"/>
                </a:schemeClr>
              </a:gs>
              <a:gs pos="100000">
                <a:schemeClr val="accent1">
                  <a:alpha val="10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custDataLst>
              <p:tags r:id="rId2"/>
            </p:custDataLst>
          </p:nvPr>
        </p:nvSpPr>
        <p:spPr>
          <a:xfrm rot="10800000">
            <a:off x="1994367" y="1512246"/>
            <a:ext cx="2688926" cy="1312762"/>
          </a:xfrm>
          <a:custGeom>
            <a:avLst/>
            <a:gdLst>
              <a:gd name="connsiteX0" fmla="*/ 0 w 2688926"/>
              <a:gd name="connsiteY0" fmla="*/ 0 h 1312762"/>
              <a:gd name="connsiteX1" fmla="*/ 325445 w 2688926"/>
              <a:gd name="connsiteY1" fmla="*/ 0 h 1312762"/>
              <a:gd name="connsiteX2" fmla="*/ 329029 w 2688926"/>
              <a:gd name="connsiteY2" fmla="*/ 70974 h 1312762"/>
              <a:gd name="connsiteX3" fmla="*/ 1344463 w 2688926"/>
              <a:gd name="connsiteY3" fmla="*/ 987317 h 1312762"/>
              <a:gd name="connsiteX4" fmla="*/ 2359897 w 2688926"/>
              <a:gd name="connsiteY4" fmla="*/ 70974 h 1312762"/>
              <a:gd name="connsiteX5" fmla="*/ 2363481 w 2688926"/>
              <a:gd name="connsiteY5" fmla="*/ 0 h 1312762"/>
              <a:gd name="connsiteX6" fmla="*/ 2688926 w 2688926"/>
              <a:gd name="connsiteY6" fmla="*/ 0 h 1312762"/>
              <a:gd name="connsiteX7" fmla="*/ 2683662 w 2688926"/>
              <a:gd name="connsiteY7" fmla="*/ 104249 h 1312762"/>
              <a:gd name="connsiteX8" fmla="*/ 1344463 w 2688926"/>
              <a:gd name="connsiteY8" fmla="*/ 1312762 h 1312762"/>
              <a:gd name="connsiteX9" fmla="*/ 5264 w 2688926"/>
              <a:gd name="connsiteY9" fmla="*/ 104249 h 1312762"/>
            </a:gdLst>
            <a:ahLst/>
            <a:cxnLst/>
            <a:rect l="l" t="t" r="r" b="b"/>
            <a:pathLst>
              <a:path w="2688926" h="1312762">
                <a:moveTo>
                  <a:pt x="0" y="0"/>
                </a:moveTo>
                <a:lnTo>
                  <a:pt x="325445" y="0"/>
                </a:lnTo>
                <a:lnTo>
                  <a:pt x="329029" y="70974"/>
                </a:lnTo>
                <a:cubicBezTo>
                  <a:pt x="381299" y="585670"/>
                  <a:pt x="815977" y="987317"/>
                  <a:pt x="1344463" y="987317"/>
                </a:cubicBezTo>
                <a:cubicBezTo>
                  <a:pt x="1872950" y="987317"/>
                  <a:pt x="2307627" y="585670"/>
                  <a:pt x="2359897" y="70974"/>
                </a:cubicBezTo>
                <a:lnTo>
                  <a:pt x="2363481" y="0"/>
                </a:lnTo>
                <a:lnTo>
                  <a:pt x="2688926" y="0"/>
                </a:lnTo>
                <a:lnTo>
                  <a:pt x="2683662" y="104249"/>
                </a:lnTo>
                <a:cubicBezTo>
                  <a:pt x="2614726" y="783053"/>
                  <a:pt x="2041455" y="1312762"/>
                  <a:pt x="1344463" y="1312762"/>
                </a:cubicBezTo>
                <a:cubicBezTo>
                  <a:pt x="647471" y="1312762"/>
                  <a:pt x="74200" y="783053"/>
                  <a:pt x="5264" y="104249"/>
                </a:cubicBezTo>
                <a:close/>
              </a:path>
            </a:pathLst>
          </a:custGeom>
          <a:gradFill>
            <a:gsLst>
              <a:gs pos="0">
                <a:schemeClr val="accent3">
                  <a:alpha val="100000"/>
                </a:schemeClr>
              </a:gs>
              <a:gs pos="100000">
                <a:schemeClr val="accent1">
                  <a:alpha val="10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 name="图片 4"/>
          <p:cNvPicPr>
            <a:picLocks noChangeAspect="1"/>
          </p:cNvPicPr>
          <p:nvPr>
            <p:custDataLst>
              <p:tags r:id="rId3"/>
            </p:custDataLst>
          </p:nvPr>
        </p:nvPicPr>
        <p:blipFill>
          <a:blip r:embed="rId4">
            <a:alphaModFix amt="100000"/>
          </a:blip>
          <a:srcRect t="12474" b="12474"/>
          <a:stretch>
            <a:fillRect/>
          </a:stretch>
        </p:blipFill>
        <p:spPr>
          <a:xfrm>
            <a:off x="2018932" y="3053487"/>
            <a:ext cx="2639796" cy="1320984"/>
          </a:xfrm>
          <a:custGeom>
            <a:avLst/>
            <a:gdLst/>
            <a:ahLst/>
            <a:cxnLst/>
            <a:rect l="l" t="t" r="r" b="b"/>
            <a:pathLst>
              <a:path w="2639796" h="1320984">
                <a:moveTo>
                  <a:pt x="660492" y="0"/>
                </a:moveTo>
                <a:lnTo>
                  <a:pt x="1979304" y="0"/>
                </a:lnTo>
                <a:cubicBezTo>
                  <a:pt x="2344084" y="0"/>
                  <a:pt x="2639796" y="295712"/>
                  <a:pt x="2639796" y="660492"/>
                </a:cubicBezTo>
                <a:cubicBezTo>
                  <a:pt x="2639796" y="1025272"/>
                  <a:pt x="2344084" y="1320984"/>
                  <a:pt x="1979304" y="1320984"/>
                </a:cubicBezTo>
                <a:lnTo>
                  <a:pt x="660492" y="1320984"/>
                </a:lnTo>
                <a:cubicBezTo>
                  <a:pt x="295712" y="1320984"/>
                  <a:pt x="0" y="1025272"/>
                  <a:pt x="0" y="660492"/>
                </a:cubicBezTo>
                <a:cubicBezTo>
                  <a:pt x="0" y="295712"/>
                  <a:pt x="295712" y="0"/>
                  <a:pt x="660492" y="0"/>
                </a:cubicBezTo>
                <a:close/>
              </a:path>
            </a:pathLst>
          </a:custGeom>
          <a:noFill/>
          <a:ln>
            <a:noFill/>
          </a:ln>
        </p:spPr>
      </p:pic>
      <p:sp>
        <p:nvSpPr>
          <p:cNvPr id="6" name="标题 1"/>
          <p:cNvSpPr txBox="1"/>
          <p:nvPr>
            <p:custDataLst>
              <p:tags r:id="rId5"/>
            </p:custDataLst>
          </p:nvPr>
        </p:nvSpPr>
        <p:spPr>
          <a:xfrm>
            <a:off x="2705544" y="2095500"/>
            <a:ext cx="1266572" cy="641518"/>
          </a:xfrm>
          <a:prstGeom prst="rect">
            <a:avLst/>
          </a:prstGeom>
          <a:noFill/>
          <a:ln>
            <a:noFill/>
          </a:ln>
        </p:spPr>
        <p:txBody>
          <a:bodyPr vert="horz" wrap="square" lIns="0" tIns="0" rIns="0" bIns="0" rtlCol="0" anchor="t"/>
          <a:lstStyle/>
          <a:p>
            <a:pPr algn="ctr">
              <a:lnSpc>
                <a:spcPct val="100000"/>
              </a:lnSpc>
            </a:pPr>
            <a:r>
              <a:rPr kumimoji="1" lang="en-US" altLang="zh-CN" sz="4800">
                <a:ln w="12700">
                  <a:noFill/>
                </a:ln>
                <a:solidFill>
                  <a:srgbClr val="B70010">
                    <a:alpha val="100000"/>
                  </a:srgbClr>
                </a:solidFill>
                <a:latin typeface="OPPOSans B" panose="00020600040101010101" charset="-122"/>
                <a:ea typeface="OPPOSans B" panose="00020600040101010101" charset="-122"/>
                <a:cs typeface="OPPOSans B" panose="00020600040101010101" charset="-122"/>
              </a:rPr>
              <a:t>01</a:t>
            </a:r>
            <a:endParaRPr kumimoji="1" lang="zh-CN" altLang="en-US"/>
          </a:p>
        </p:txBody>
      </p:sp>
      <p:sp>
        <p:nvSpPr>
          <p:cNvPr id="7" name="标题 1"/>
          <p:cNvSpPr txBox="1"/>
          <p:nvPr>
            <p:custDataLst>
              <p:tags r:id="rId6"/>
            </p:custDataLst>
          </p:nvPr>
        </p:nvSpPr>
        <p:spPr>
          <a:xfrm>
            <a:off x="862330" y="4623216"/>
            <a:ext cx="4953000" cy="1312763"/>
          </a:xfrm>
          <a:prstGeom prst="rect">
            <a:avLst/>
          </a:prstGeom>
          <a:noFill/>
          <a:ln>
            <a:noFill/>
          </a:ln>
        </p:spPr>
        <p:txBody>
          <a:bodyPr vert="horz" wrap="square" lIns="0" tIns="0" rIns="0" bIns="0" rtlCol="0" anchor="t"/>
          <a:lstStyle/>
          <a:p>
            <a:pPr algn="ctr">
              <a:lnSpc>
                <a:spcPct val="150000"/>
              </a:lnSpc>
            </a:pPr>
            <a:r>
              <a:rPr kumimoji="1" lang="en-US" altLang="zh-CN">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在职业教育战线践行对党绝对忠诚，将党的纪律建设融入教育教学全过程，培养德智体美劳全面发展的社会主义建设者和接班人。</a:t>
            </a:r>
            <a:endParaRPr kumimoji="1" lang="zh-CN" altLang="en-US"/>
          </a:p>
        </p:txBody>
      </p:sp>
      <p:pic>
        <p:nvPicPr>
          <p:cNvPr id="8" name="图片 7"/>
          <p:cNvPicPr>
            <a:picLocks noChangeAspect="1"/>
          </p:cNvPicPr>
          <p:nvPr>
            <p:custDataLst>
              <p:tags r:id="rId7"/>
            </p:custDataLst>
          </p:nvPr>
        </p:nvPicPr>
        <p:blipFill>
          <a:blip r:embed="rId8">
            <a:alphaModFix amt="100000"/>
          </a:blip>
          <a:srcRect t="12474" b="12474"/>
          <a:stretch>
            <a:fillRect/>
          </a:stretch>
        </p:blipFill>
        <p:spPr>
          <a:xfrm>
            <a:off x="7496440" y="3047772"/>
            <a:ext cx="2639796" cy="1320984"/>
          </a:xfrm>
          <a:custGeom>
            <a:avLst/>
            <a:gdLst/>
            <a:ahLst/>
            <a:cxnLst/>
            <a:rect l="l" t="t" r="r" b="b"/>
            <a:pathLst>
              <a:path w="2639796" h="1320984">
                <a:moveTo>
                  <a:pt x="660492" y="0"/>
                </a:moveTo>
                <a:lnTo>
                  <a:pt x="1979304" y="0"/>
                </a:lnTo>
                <a:cubicBezTo>
                  <a:pt x="2344084" y="0"/>
                  <a:pt x="2639796" y="295712"/>
                  <a:pt x="2639796" y="660492"/>
                </a:cubicBezTo>
                <a:cubicBezTo>
                  <a:pt x="2639796" y="1025272"/>
                  <a:pt x="2344084" y="1320984"/>
                  <a:pt x="1979304" y="1320984"/>
                </a:cubicBezTo>
                <a:lnTo>
                  <a:pt x="660492" y="1320984"/>
                </a:lnTo>
                <a:cubicBezTo>
                  <a:pt x="295712" y="1320984"/>
                  <a:pt x="0" y="1025272"/>
                  <a:pt x="0" y="660492"/>
                </a:cubicBezTo>
                <a:cubicBezTo>
                  <a:pt x="0" y="295712"/>
                  <a:pt x="295712" y="0"/>
                  <a:pt x="660492" y="0"/>
                </a:cubicBezTo>
                <a:close/>
              </a:path>
            </a:pathLst>
          </a:custGeom>
          <a:noFill/>
          <a:ln>
            <a:noFill/>
          </a:ln>
        </p:spPr>
      </p:pic>
      <p:sp>
        <p:nvSpPr>
          <p:cNvPr id="9" name="标题 1"/>
          <p:cNvSpPr txBox="1"/>
          <p:nvPr>
            <p:custDataLst>
              <p:tags r:id="rId9"/>
            </p:custDataLst>
          </p:nvPr>
        </p:nvSpPr>
        <p:spPr>
          <a:xfrm>
            <a:off x="8207184" y="2095500"/>
            <a:ext cx="1266572" cy="641518"/>
          </a:xfrm>
          <a:prstGeom prst="rect">
            <a:avLst/>
          </a:prstGeom>
          <a:noFill/>
          <a:ln>
            <a:noFill/>
          </a:ln>
        </p:spPr>
        <p:txBody>
          <a:bodyPr vert="horz" wrap="square" lIns="0" tIns="0" rIns="0" bIns="0" rtlCol="0" anchor="t"/>
          <a:lstStyle/>
          <a:p>
            <a:pPr algn="ctr">
              <a:lnSpc>
                <a:spcPct val="100000"/>
              </a:lnSpc>
            </a:pPr>
            <a:r>
              <a:rPr kumimoji="1" lang="en-US" altLang="zh-CN" sz="4800">
                <a:ln w="12700">
                  <a:noFill/>
                </a:ln>
                <a:solidFill>
                  <a:srgbClr val="B70010">
                    <a:alpha val="100000"/>
                  </a:srgbClr>
                </a:solidFill>
                <a:latin typeface="OPPOSans B" panose="00020600040101010101" charset="-122"/>
                <a:ea typeface="OPPOSans B" panose="00020600040101010101" charset="-122"/>
                <a:cs typeface="OPPOSans B" panose="00020600040101010101" charset="-122"/>
              </a:rPr>
              <a:t>02</a:t>
            </a:r>
            <a:endParaRPr kumimoji="1" lang="zh-CN" altLang="en-US"/>
          </a:p>
        </p:txBody>
      </p:sp>
      <p:sp>
        <p:nvSpPr>
          <p:cNvPr id="10" name="标题 1"/>
          <p:cNvSpPr txBox="1"/>
          <p:nvPr>
            <p:custDataLst>
              <p:tags r:id="rId10"/>
            </p:custDataLst>
          </p:nvPr>
        </p:nvSpPr>
        <p:spPr>
          <a:xfrm>
            <a:off x="6363970" y="4623216"/>
            <a:ext cx="4953000" cy="1312763"/>
          </a:xfrm>
          <a:prstGeom prst="rect">
            <a:avLst/>
          </a:prstGeom>
          <a:noFill/>
          <a:ln>
            <a:noFill/>
          </a:ln>
        </p:spPr>
        <p:txBody>
          <a:bodyPr vert="horz" wrap="square" lIns="0" tIns="0" rIns="0" bIns="0" rtlCol="0" anchor="t"/>
          <a:lstStyle/>
          <a:p>
            <a:pPr algn="ctr">
              <a:lnSpc>
                <a:spcPct val="150000"/>
              </a:lnSpc>
            </a:pPr>
            <a:r>
              <a:rPr kumimoji="1" lang="en-US" altLang="zh-CN">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学院党支部要以此次学习为契机，进一步加强党的纪律建设，筑牢信仰之基、绷紧纪律之弦，为推动学院高质量发展提供坚强政治保障。</a:t>
            </a:r>
            <a:endParaRPr kumimoji="1" lang="en-US" altLang="zh-CN">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endParaRPr>
          </a:p>
        </p:txBody>
      </p:sp>
      <p:sp>
        <p:nvSpPr>
          <p:cNvPr id="11" name="标题 1"/>
          <p:cNvSpPr txBox="1"/>
          <p:nvPr/>
        </p:nvSpPr>
        <p:spPr>
          <a:xfrm>
            <a:off x="317500" y="500002"/>
            <a:ext cx="11158220"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把纪律规矩转化为育人担当</a:t>
            </a:r>
            <a:endParaRPr kumimoji="1" lang="zh-CN" altLang="en-US"/>
          </a:p>
        </p:txBody>
      </p:sp>
      <p:cxnSp>
        <p:nvCxnSpPr>
          <p:cNvPr id="12" name="标题 1"/>
          <p:cNvCxnSpPr/>
          <p:nvPr/>
        </p:nvCxnSpPr>
        <p:spPr>
          <a:xfrm>
            <a:off x="317500" y="329335"/>
            <a:ext cx="635000" cy="0"/>
          </a:xfrm>
          <a:prstGeom prst="line">
            <a:avLst/>
          </a:prstGeom>
          <a:noFill/>
          <a:ln w="101600" cap="sq">
            <a:solidFill>
              <a:schemeClr val="accent1"/>
            </a:solidFill>
            <a:miter/>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96" y="5064250"/>
            <a:ext cx="12147803" cy="174650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095" y="3047"/>
            <a:ext cx="5897880" cy="256336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95" y="5446775"/>
            <a:ext cx="12179808" cy="140817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95" y="0"/>
            <a:ext cx="3614928" cy="178155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4716" y="3095242"/>
            <a:ext cx="4177283" cy="375970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3"/>
            <a:ext cx="2639568"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5335" y="1091183"/>
            <a:ext cx="1440179" cy="996696"/>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092835" y="2361565"/>
            <a:ext cx="10488930" cy="1027430"/>
          </a:xfrm>
          <a:prstGeom prst="rect">
            <a:avLst/>
          </a:prstGeom>
        </p:spPr>
        <p:txBody>
          <a:bodyPr vert="horz" wrap="square" lIns="0" tIns="12065" rIns="0" bIns="0" rtlCol="0">
            <a:spAutoFit/>
          </a:bodyPr>
          <a:lstStyle/>
          <a:p>
            <a:pPr marL="12700">
              <a:lnSpc>
                <a:spcPct val="100000"/>
              </a:lnSpc>
              <a:spcBef>
                <a:spcPts val="95"/>
              </a:spcBef>
            </a:pPr>
            <a:r>
              <a:rPr lang="zh-CN" sz="6600" b="1" spc="-5" dirty="0">
                <a:solidFill>
                  <a:srgbClr val="C70000"/>
                </a:solidFill>
                <a:latin typeface="微软雅黑" panose="020B0503020204020204" charset="-122"/>
                <a:cs typeface="微软雅黑" panose="020B0503020204020204" charset="-122"/>
              </a:rPr>
              <a:t>全体教师党员进行交流学习</a:t>
            </a:r>
            <a:endParaRPr lang="zh-CN" sz="6600" b="1" spc="-5" dirty="0">
              <a:solidFill>
                <a:srgbClr val="C70000"/>
              </a:solidFill>
              <a:latin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96" y="5064250"/>
            <a:ext cx="12147803" cy="174650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095" y="3047"/>
            <a:ext cx="5897880" cy="256336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95" y="5446775"/>
            <a:ext cx="12179808" cy="140817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95" y="0"/>
            <a:ext cx="3614928" cy="178155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4716" y="3095242"/>
            <a:ext cx="4177283" cy="375970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3"/>
            <a:ext cx="2639568"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5335" y="1091183"/>
            <a:ext cx="1440179" cy="996696"/>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092835" y="2361565"/>
            <a:ext cx="9356090" cy="1365885"/>
          </a:xfrm>
          <a:prstGeom prst="rect">
            <a:avLst/>
          </a:prstGeom>
        </p:spPr>
        <p:txBody>
          <a:bodyPr vert="horz" wrap="square" lIns="0" tIns="12065" rIns="0" bIns="0" rtlCol="0">
            <a:spAutoFit/>
          </a:bodyPr>
          <a:lstStyle/>
          <a:p>
            <a:pPr marL="12700" algn="ctr">
              <a:lnSpc>
                <a:spcPct val="100000"/>
              </a:lnSpc>
              <a:spcBef>
                <a:spcPts val="95"/>
              </a:spcBef>
            </a:pPr>
            <a:r>
              <a:rPr lang="zh-CN" sz="8800" b="1" spc="-5" dirty="0">
                <a:solidFill>
                  <a:srgbClr val="C70000"/>
                </a:solidFill>
                <a:latin typeface="微软雅黑" panose="020B0503020204020204" charset="-122"/>
                <a:cs typeface="微软雅黑" panose="020B0503020204020204" charset="-122"/>
              </a:rPr>
              <a:t>总结</a:t>
            </a:r>
            <a:endParaRPr lang="zh-CN" sz="8800" b="1" spc="-5" dirty="0">
              <a:solidFill>
                <a:srgbClr val="C70000"/>
              </a:solidFill>
              <a:latin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100" y="12191"/>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735"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239250" y="4467225"/>
            <a:ext cx="2952750" cy="239077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817745"/>
            <a:ext cx="1880235" cy="204025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718945" y="3110865"/>
            <a:ext cx="8677275" cy="1198245"/>
          </a:xfrm>
          <a:prstGeom prst="rect">
            <a:avLst/>
          </a:prstGeom>
        </p:spPr>
        <p:txBody>
          <a:bodyPr vert="horz" wrap="square" lIns="0" tIns="14604" rIns="0" bIns="0" rtlCol="0">
            <a:spAutoFit/>
          </a:bodyPr>
          <a:lstStyle/>
          <a:p>
            <a:pPr marL="12700" algn="ctr">
              <a:lnSpc>
                <a:spcPct val="100000"/>
              </a:lnSpc>
              <a:spcBef>
                <a:spcPts val="115"/>
              </a:spcBef>
            </a:pPr>
            <a:r>
              <a:rPr lang="zh-CN" altLang="en-US" sz="4800" dirty="0">
                <a:solidFill>
                  <a:srgbClr val="C00000"/>
                </a:solidFill>
                <a:latin typeface="微软雅黑" panose="020B0503020204020204" charset="-122"/>
                <a:cs typeface="微软雅黑" panose="020B0503020204020204" charset="-122"/>
                <a:sym typeface="+mn-ea"/>
              </a:rPr>
              <a:t>中国共产党章程</a:t>
            </a:r>
            <a:endParaRPr lang="zh-CN" altLang="en-US" sz="4800" dirty="0">
              <a:solidFill>
                <a:srgbClr val="C00000"/>
              </a:solidFill>
              <a:latin typeface="微软雅黑" panose="020B0503020204020204" charset="-122"/>
              <a:cs typeface="微软雅黑" panose="020B0503020204020204" charset="-122"/>
            </a:endParaRPr>
          </a:p>
          <a:p>
            <a:pPr marL="12700" algn="ctr">
              <a:lnSpc>
                <a:spcPct val="100000"/>
              </a:lnSpc>
              <a:spcBef>
                <a:spcPts val="115"/>
              </a:spcBef>
            </a:pPr>
            <a:endParaRPr lang="zh-CN" altLang="en-US" sz="2800" dirty="0">
              <a:solidFill>
                <a:srgbClr val="C00000"/>
              </a:solidFill>
              <a:latin typeface="微软雅黑" panose="020B0503020204020204" charset="-122"/>
              <a:cs typeface="微软雅黑" panose="020B0503020204020204" charset="-122"/>
            </a:endParaRPr>
          </a:p>
        </p:txBody>
      </p:sp>
      <p:sp>
        <p:nvSpPr>
          <p:cNvPr id="10" name="object 10"/>
          <p:cNvSpPr txBox="1"/>
          <p:nvPr/>
        </p:nvSpPr>
        <p:spPr>
          <a:xfrm>
            <a:off x="4612385" y="1804542"/>
            <a:ext cx="2768600" cy="848360"/>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C70000"/>
                </a:solidFill>
                <a:latin typeface="微软雅黑" panose="020B0503020204020204" charset="-122"/>
                <a:cs typeface="微软雅黑" panose="020B0503020204020204" charset="-122"/>
              </a:rPr>
              <a:t>第一部分</a:t>
            </a:r>
            <a:endParaRPr sz="5400">
              <a:latin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154295"/>
            <a:ext cx="12153900" cy="166116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3673475" cy="204216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100" y="5562600"/>
            <a:ext cx="12192000" cy="1313815"/>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2981960" cy="149034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422765" y="4559300"/>
            <a:ext cx="2769235" cy="229870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658995"/>
            <a:ext cx="2007235" cy="219900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10394950" y="230758"/>
            <a:ext cx="1441703" cy="999743"/>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3353435" y="1370330"/>
            <a:ext cx="759460" cy="486410"/>
          </a:xfrm>
          <a:prstGeom prst="rect">
            <a:avLst/>
          </a:prstGeom>
          <a:solidFill>
            <a:srgbClr val="D50000"/>
          </a:solidFill>
        </p:spPr>
        <p:txBody>
          <a:bodyPr vert="horz" wrap="square" lIns="0" tIns="100965" rIns="0" bIns="0" rtlCol="0">
            <a:noAutofit/>
          </a:bodyPr>
          <a:lstStyle/>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一、</a:t>
            </a:r>
            <a:endParaRPr lang="zh-CN" sz="2000" b="1" spc="-5" dirty="0">
              <a:solidFill>
                <a:srgbClr val="FFFFFF"/>
              </a:solidFill>
              <a:latin typeface="微软雅黑" panose="020B0503020204020204" charset="-122"/>
              <a:cs typeface="微软雅黑" panose="020B0503020204020204" charset="-122"/>
            </a:endParaRPr>
          </a:p>
        </p:txBody>
      </p:sp>
      <p:sp>
        <p:nvSpPr>
          <p:cNvPr id="15" name="object 15"/>
          <p:cNvSpPr txBox="1"/>
          <p:nvPr/>
        </p:nvSpPr>
        <p:spPr>
          <a:xfrm>
            <a:off x="3018790" y="3999548"/>
            <a:ext cx="1136650" cy="31940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第三部分</a:t>
            </a:r>
            <a:endParaRPr sz="2000" b="1" spc="-5" dirty="0">
              <a:solidFill>
                <a:srgbClr val="FFFFFF"/>
              </a:solidFill>
              <a:latin typeface="微软雅黑" panose="020B0503020204020204" charset="-122"/>
              <a:cs typeface="微软雅黑" panose="020B0503020204020204" charset="-122"/>
            </a:endParaRPr>
          </a:p>
        </p:txBody>
      </p:sp>
      <p:sp>
        <p:nvSpPr>
          <p:cNvPr id="16" name="object 16"/>
          <p:cNvSpPr txBox="1"/>
          <p:nvPr/>
        </p:nvSpPr>
        <p:spPr>
          <a:xfrm>
            <a:off x="4484370" y="1384202"/>
            <a:ext cx="6594475" cy="472440"/>
          </a:xfrm>
          <a:prstGeom prst="rect">
            <a:avLst/>
          </a:prstGeom>
          <a:ln w="12192">
            <a:solidFill>
              <a:srgbClr val="D50000"/>
            </a:solidFill>
          </a:ln>
        </p:spPr>
        <p:txBody>
          <a:bodyPr vert="horz" wrap="square" lIns="0" tIns="104139" rIns="0" bIns="0" rtlCol="0">
            <a:spAutoFit/>
          </a:bodyPr>
          <a:lstStyle/>
          <a:p>
            <a:pPr marL="257175">
              <a:lnSpc>
                <a:spcPct val="100000"/>
              </a:lnSpc>
              <a:spcBef>
                <a:spcPts val="820"/>
              </a:spcBef>
            </a:pPr>
            <a:r>
              <a:rPr lang="zh-CN" altLang="en-US" sz="2400" dirty="0">
                <a:solidFill>
                  <a:srgbClr val="C00000"/>
                </a:solidFill>
                <a:latin typeface="微软雅黑" panose="020B0503020204020204" charset="-122"/>
                <a:cs typeface="微软雅黑" panose="020B0503020204020204" charset="-122"/>
              </a:rPr>
              <a:t>总纲核心定义</a:t>
            </a:r>
            <a:endParaRPr lang="zh-CN" altLang="en-US" sz="2400" dirty="0">
              <a:solidFill>
                <a:srgbClr val="C00000"/>
              </a:solidFill>
              <a:latin typeface="微软雅黑" panose="020B0503020204020204" charset="-122"/>
              <a:cs typeface="微软雅黑" panose="020B0503020204020204" charset="-122"/>
            </a:endParaRPr>
          </a:p>
        </p:txBody>
      </p:sp>
      <p:sp>
        <p:nvSpPr>
          <p:cNvPr id="17" name="object 17"/>
          <p:cNvSpPr txBox="1"/>
          <p:nvPr/>
        </p:nvSpPr>
        <p:spPr>
          <a:xfrm>
            <a:off x="4447031" y="2210117"/>
            <a:ext cx="6631940" cy="456565"/>
          </a:xfrm>
          <a:prstGeom prst="rect">
            <a:avLst/>
          </a:prstGeom>
          <a:ln w="12192">
            <a:solidFill>
              <a:srgbClr val="D50000"/>
            </a:solidFill>
          </a:ln>
        </p:spPr>
        <p:txBody>
          <a:bodyPr vert="horz" wrap="square" lIns="0" tIns="87630" rIns="0" bIns="0" rtlCol="0">
            <a:spAutoFit/>
          </a:bodyPr>
          <a:lstStyle/>
          <a:p>
            <a:pPr marL="66675">
              <a:lnSpc>
                <a:spcPct val="100000"/>
              </a:lnSpc>
              <a:spcBef>
                <a:spcPts val="690"/>
              </a:spcBef>
            </a:pPr>
            <a:r>
              <a:rPr lang="zh-CN" altLang="en-US" sz="2400" spc="35" dirty="0">
                <a:solidFill>
                  <a:srgbClr val="C00000"/>
                </a:solidFill>
                <a:latin typeface="微软雅黑" panose="020B0503020204020204" charset="-122"/>
                <a:cs typeface="微软雅黑" panose="020B0503020204020204" charset="-122"/>
              </a:rPr>
              <a:t>历史经验与发展道路</a:t>
            </a:r>
            <a:endParaRPr lang="zh-CN" altLang="en-US" sz="2400" spc="35" dirty="0">
              <a:solidFill>
                <a:srgbClr val="C00000"/>
              </a:solidFill>
              <a:latin typeface="微软雅黑" panose="020B0503020204020204" charset="-122"/>
              <a:cs typeface="微软雅黑" panose="020B0503020204020204" charset="-122"/>
            </a:endParaRPr>
          </a:p>
        </p:txBody>
      </p:sp>
      <p:sp>
        <p:nvSpPr>
          <p:cNvPr id="19" name="object 15"/>
          <p:cNvSpPr txBox="1"/>
          <p:nvPr/>
        </p:nvSpPr>
        <p:spPr>
          <a:xfrm>
            <a:off x="3008630" y="2674938"/>
            <a:ext cx="1136650" cy="319405"/>
          </a:xfrm>
          <a:prstGeom prst="rect">
            <a:avLst/>
          </a:prstGeom>
        </p:spPr>
        <p:txBody>
          <a:bodyPr vert="horz" wrap="square" lIns="0" tIns="12065" rIns="0" bIns="0" rtlCol="0">
            <a:spAutoFit/>
          </a:bodyPr>
          <a:lstStyle/>
          <a:p>
            <a:pPr marL="12700" algn="ctr">
              <a:lnSpc>
                <a:spcPct val="100000"/>
              </a:lnSpc>
              <a:spcBef>
                <a:spcPts val="95"/>
              </a:spcBef>
            </a:pPr>
            <a:r>
              <a:rPr sz="2000" b="1" spc="-5" dirty="0">
                <a:solidFill>
                  <a:srgbClr val="FFFFFF"/>
                </a:solidFill>
                <a:latin typeface="微软雅黑" panose="020B0503020204020204" charset="-122"/>
                <a:cs typeface="微软雅黑" panose="020B0503020204020204" charset="-122"/>
              </a:rPr>
              <a:t>第</a:t>
            </a:r>
            <a:r>
              <a:rPr lang="zh-CN" sz="2000" b="1" spc="-5" dirty="0">
                <a:solidFill>
                  <a:srgbClr val="FFFFFF"/>
                </a:solidFill>
                <a:latin typeface="微软雅黑" panose="020B0503020204020204" charset="-122"/>
                <a:cs typeface="微软雅黑" panose="020B0503020204020204" charset="-122"/>
              </a:rPr>
              <a:t>二</a:t>
            </a:r>
            <a:r>
              <a:rPr sz="2000" b="1" spc="-5" dirty="0">
                <a:solidFill>
                  <a:srgbClr val="FFFFFF"/>
                </a:solidFill>
                <a:latin typeface="微软雅黑" panose="020B0503020204020204" charset="-122"/>
                <a:cs typeface="微软雅黑" panose="020B0503020204020204" charset="-122"/>
              </a:rPr>
              <a:t>部分</a:t>
            </a:r>
            <a:endParaRPr sz="2000" b="1" spc="-5" dirty="0">
              <a:solidFill>
                <a:srgbClr val="FFFFFF"/>
              </a:solidFill>
              <a:latin typeface="微软雅黑" panose="020B0503020204020204" charset="-122"/>
              <a:cs typeface="微软雅黑" panose="020B0503020204020204" charset="-122"/>
            </a:endParaRPr>
          </a:p>
        </p:txBody>
      </p:sp>
      <p:sp>
        <p:nvSpPr>
          <p:cNvPr id="14" name="object 13"/>
          <p:cNvSpPr txBox="1"/>
          <p:nvPr/>
        </p:nvSpPr>
        <p:spPr>
          <a:xfrm>
            <a:off x="3353435" y="2188845"/>
            <a:ext cx="759460" cy="486410"/>
          </a:xfrm>
          <a:prstGeom prst="rect">
            <a:avLst/>
          </a:prstGeom>
          <a:solidFill>
            <a:srgbClr val="D50000"/>
          </a:solidFill>
        </p:spPr>
        <p:txBody>
          <a:bodyPr vert="horz" wrap="square" lIns="0" tIns="100965" rIns="0" bIns="0" rtlCol="0">
            <a:noAutofit/>
          </a:bodyPr>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二、</a:t>
            </a:r>
            <a:endParaRPr lang="zh-CN" sz="2000" b="1" spc="-5" dirty="0">
              <a:solidFill>
                <a:srgbClr val="FFFFFF"/>
              </a:solidFill>
              <a:latin typeface="微软雅黑" panose="020B0503020204020204" charset="-122"/>
              <a:cs typeface="微软雅黑" panose="020B0503020204020204" charset="-122"/>
            </a:endParaRPr>
          </a:p>
        </p:txBody>
      </p:sp>
      <p:sp>
        <p:nvSpPr>
          <p:cNvPr id="20" name="object 13"/>
          <p:cNvSpPr txBox="1"/>
          <p:nvPr/>
        </p:nvSpPr>
        <p:spPr>
          <a:xfrm>
            <a:off x="3352800" y="2994660"/>
            <a:ext cx="759460" cy="486410"/>
          </a:xfrm>
          <a:prstGeom prst="rect">
            <a:avLst/>
          </a:prstGeom>
          <a:solidFill>
            <a:srgbClr val="D50000"/>
          </a:solidFill>
        </p:spPr>
        <p:txBody>
          <a:bodyPr vert="horz" wrap="square" lIns="0" tIns="100965" rIns="0" bIns="0" rtlCol="0">
            <a:noAutofit/>
          </a:bodyPr>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三、</a:t>
            </a:r>
            <a:endParaRPr lang="zh-CN" sz="2000" b="1" spc="-5" dirty="0">
              <a:solidFill>
                <a:srgbClr val="FFFFFF"/>
              </a:solidFill>
              <a:latin typeface="微软雅黑" panose="020B0503020204020204" charset="-122"/>
              <a:cs typeface="微软雅黑" panose="020B0503020204020204" charset="-122"/>
            </a:endParaRPr>
          </a:p>
        </p:txBody>
      </p:sp>
      <p:sp>
        <p:nvSpPr>
          <p:cNvPr id="21" name="object 13"/>
          <p:cNvSpPr txBox="1"/>
          <p:nvPr/>
        </p:nvSpPr>
        <p:spPr>
          <a:xfrm>
            <a:off x="3352800" y="3962400"/>
            <a:ext cx="759460" cy="486410"/>
          </a:xfrm>
          <a:prstGeom prst="rect">
            <a:avLst/>
          </a:prstGeom>
          <a:solidFill>
            <a:srgbClr val="D50000"/>
          </a:solidFill>
        </p:spPr>
        <p:txBody>
          <a:bodyPr vert="horz" wrap="square" lIns="0" tIns="100965" rIns="0" bIns="0" rtlCol="0">
            <a:noAutofit/>
          </a:bodyPr>
          <a:p>
            <a:pPr marL="257175">
              <a:lnSpc>
                <a:spcPct val="100000"/>
              </a:lnSpc>
              <a:spcBef>
                <a:spcPts val="795"/>
              </a:spcBef>
            </a:pPr>
            <a:r>
              <a:rPr lang="zh-CN" sz="2000" b="1" spc="-5" dirty="0">
                <a:solidFill>
                  <a:srgbClr val="FFFFFF"/>
                </a:solidFill>
                <a:latin typeface="微软雅黑" panose="020B0503020204020204" charset="-122"/>
                <a:cs typeface="微软雅黑" panose="020B0503020204020204" charset="-122"/>
              </a:rPr>
              <a:t>四、</a:t>
            </a:r>
            <a:endParaRPr lang="zh-CN" sz="2000" b="1" spc="-5" dirty="0">
              <a:solidFill>
                <a:srgbClr val="FFFFFF"/>
              </a:solidFill>
              <a:latin typeface="微软雅黑" panose="020B0503020204020204" charset="-122"/>
              <a:cs typeface="微软雅黑" panose="020B0503020204020204" charset="-122"/>
            </a:endParaRPr>
          </a:p>
        </p:txBody>
      </p:sp>
      <p:sp>
        <p:nvSpPr>
          <p:cNvPr id="24" name="object 17"/>
          <p:cNvSpPr txBox="1"/>
          <p:nvPr/>
        </p:nvSpPr>
        <p:spPr>
          <a:xfrm>
            <a:off x="4419726" y="3019742"/>
            <a:ext cx="6631940" cy="456565"/>
          </a:xfrm>
          <a:prstGeom prst="rect">
            <a:avLst/>
          </a:prstGeom>
          <a:ln w="12192">
            <a:solidFill>
              <a:srgbClr val="D50000"/>
            </a:solidFill>
          </a:ln>
        </p:spPr>
        <p:txBody>
          <a:bodyPr vert="horz" wrap="square" lIns="0" tIns="87630" rIns="0" bIns="0" rtlCol="0">
            <a:spAutoFit/>
          </a:bodyPr>
          <a:p>
            <a:pPr marL="66675">
              <a:lnSpc>
                <a:spcPct val="100000"/>
              </a:lnSpc>
              <a:spcBef>
                <a:spcPts val="690"/>
              </a:spcBef>
            </a:pPr>
            <a:r>
              <a:rPr lang="zh-CN" altLang="en-US" sz="2400" spc="35" dirty="0">
                <a:solidFill>
                  <a:srgbClr val="C00000"/>
                </a:solidFill>
                <a:latin typeface="微软雅黑" panose="020B0503020204020204" charset="-122"/>
                <a:cs typeface="微软雅黑" panose="020B0503020204020204" charset="-122"/>
              </a:rPr>
              <a:t>经济建设与社会发展</a:t>
            </a:r>
            <a:endParaRPr lang="zh-CN" altLang="en-US" sz="2400" spc="35" dirty="0">
              <a:solidFill>
                <a:srgbClr val="C00000"/>
              </a:solidFill>
              <a:latin typeface="微软雅黑" panose="020B0503020204020204" charset="-122"/>
              <a:cs typeface="微软雅黑" panose="020B0503020204020204" charset="-122"/>
            </a:endParaRPr>
          </a:p>
        </p:txBody>
      </p:sp>
      <p:sp>
        <p:nvSpPr>
          <p:cNvPr id="25" name="object 17"/>
          <p:cNvSpPr txBox="1"/>
          <p:nvPr/>
        </p:nvSpPr>
        <p:spPr>
          <a:xfrm>
            <a:off x="4419726" y="3962717"/>
            <a:ext cx="6631940" cy="456565"/>
          </a:xfrm>
          <a:prstGeom prst="rect">
            <a:avLst/>
          </a:prstGeom>
          <a:ln w="12192">
            <a:solidFill>
              <a:srgbClr val="D50000"/>
            </a:solidFill>
          </a:ln>
        </p:spPr>
        <p:txBody>
          <a:bodyPr vert="horz" wrap="square" lIns="0" tIns="87630" rIns="0" bIns="0" rtlCol="0">
            <a:spAutoFit/>
          </a:bodyPr>
          <a:lstStyle/>
          <a:p>
            <a:pPr marL="66675">
              <a:lnSpc>
                <a:spcPct val="100000"/>
              </a:lnSpc>
              <a:spcBef>
                <a:spcPts val="690"/>
              </a:spcBef>
            </a:pPr>
            <a:r>
              <a:rPr lang="zh-CN" altLang="en-US" sz="2400" spc="35" dirty="0">
                <a:solidFill>
                  <a:srgbClr val="C00000"/>
                </a:solidFill>
                <a:latin typeface="微软雅黑" panose="020B0503020204020204" charset="-122"/>
                <a:cs typeface="微软雅黑" panose="020B0503020204020204" charset="-122"/>
              </a:rPr>
              <a:t>理论体系的继承与发展</a:t>
            </a:r>
            <a:endParaRPr lang="zh-CN" altLang="en-US" sz="2400" spc="35" dirty="0">
              <a:solidFill>
                <a:srgbClr val="C00000"/>
              </a:solidFill>
              <a:latin typeface="微软雅黑" panose="020B0503020204020204" charset="-122"/>
              <a:cs typeface="微软雅黑" panose="020B0503020204020204" charset="-122"/>
            </a:endParaRPr>
          </a:p>
        </p:txBody>
      </p:sp>
      <p:sp>
        <p:nvSpPr>
          <p:cNvPr id="26" name="标题 25"/>
          <p:cNvSpPr/>
          <p:nvPr>
            <p:ph type="title"/>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630555"/>
            <a:ext cx="10680065" cy="676910"/>
          </a:xfrm>
        </p:spPr>
        <p:txBody>
          <a:bodyPr wrap="square"/>
          <a:p>
            <a:r>
              <a:rPr lang="zh-CN" altLang="en-US" sz="4400" dirty="0">
                <a:solidFill>
                  <a:srgbClr val="C00000"/>
                </a:solidFill>
                <a:sym typeface="+mn-ea"/>
              </a:rPr>
              <a:t>一、</a:t>
            </a:r>
            <a:r>
              <a:rPr lang="zh-CN" altLang="en-US" sz="4400" dirty="0">
                <a:solidFill>
                  <a:srgbClr val="C00000"/>
                </a:solidFill>
                <a:sym typeface="+mn-ea"/>
              </a:rPr>
              <a:t>总纲核心定义</a:t>
            </a:r>
            <a:endParaRPr lang="zh-CN" altLang="en-US" sz="4400"/>
          </a:p>
        </p:txBody>
      </p:sp>
      <p:sp>
        <p:nvSpPr>
          <p:cNvPr id="3" name="文本占位符 2"/>
          <p:cNvSpPr>
            <a:spLocks noGrp="1"/>
          </p:cNvSpPr>
          <p:nvPr>
            <p:ph type="body" idx="1"/>
          </p:nvPr>
        </p:nvSpPr>
        <p:spPr>
          <a:xfrm>
            <a:off x="1295400" y="1397635"/>
            <a:ext cx="9866630" cy="4841875"/>
          </a:xfrm>
        </p:spPr>
        <p:txBody>
          <a:bodyPr wrap="square">
            <a:noAutofit/>
          </a:bodyPr>
          <a:p>
            <a:pPr indent="0" eaLnBrk="1" fontAlgn="auto" latinLnBrk="0" hangingPunct="1">
              <a:lnSpc>
                <a:spcPts val="3380"/>
              </a:lnSpc>
            </a:pPr>
            <a:r>
              <a:rPr lang="zh-CN" altLang="en-US" sz="2800" b="1">
                <a:solidFill>
                  <a:schemeClr val="tx1"/>
                </a:solidFill>
                <a:effectLst>
                  <a:outerShdw blurRad="38100" dist="19050" dir="2700000" algn="tl" rotWithShape="0">
                    <a:schemeClr val="dk1">
                      <a:alpha val="40000"/>
                    </a:schemeClr>
                  </a:outerShdw>
                </a:effectLst>
              </a:rPr>
              <a:t>性质与宗旨：</a:t>
            </a:r>
            <a:r>
              <a:rPr lang="zh-CN" altLang="en-US" sz="2800"/>
              <a:t>中国共产党是中国工人阶级的先锋队，同时是中国人民和中华民族的先锋队，是中国特色社会主义事业的领导核心，代表中国先进生产力的发展要求、先进文化的前进方向和最广大人民的根本利益。</a:t>
            </a:r>
            <a:endParaRPr lang="zh-CN" altLang="en-US" sz="2800"/>
          </a:p>
          <a:p>
            <a:pPr indent="0" eaLnBrk="1" fontAlgn="auto" latinLnBrk="0" hangingPunct="1">
              <a:lnSpc>
                <a:spcPts val="3380"/>
              </a:lnSpc>
            </a:pPr>
            <a:endParaRPr lang="zh-CN" altLang="en-US" sz="2800"/>
          </a:p>
          <a:p>
            <a:pPr indent="0" eaLnBrk="1" fontAlgn="auto" latinLnBrk="0" hangingPunct="1">
              <a:lnSpc>
                <a:spcPts val="3380"/>
              </a:lnSpc>
            </a:pPr>
            <a:r>
              <a:rPr lang="zh-CN" altLang="en-US" sz="2800" b="1">
                <a:solidFill>
                  <a:schemeClr val="tx1"/>
                </a:solidFill>
                <a:effectLst>
                  <a:outerShdw blurRad="38100" dist="19050" dir="2700000" algn="tl" rotWithShape="0">
                    <a:schemeClr val="dk1">
                      <a:alpha val="40000"/>
                    </a:schemeClr>
                  </a:outerShdw>
                </a:effectLst>
              </a:rPr>
              <a:t>最高理想：</a:t>
            </a:r>
            <a:r>
              <a:rPr lang="zh-CN" altLang="en-US" sz="2800"/>
              <a:t>实现共产主义，需以社会主义社会充分发展和高度发达为基础，坚持马克思列宁主义基本原理与中国国情结合。</a:t>
            </a:r>
            <a:endParaRPr lang="zh-CN" altLang="en-US" sz="2800"/>
          </a:p>
          <a:p>
            <a:pPr indent="0" eaLnBrk="1" fontAlgn="auto" latinLnBrk="0" hangingPunct="1">
              <a:lnSpc>
                <a:spcPts val="3380"/>
              </a:lnSpc>
            </a:pPr>
            <a:endParaRPr lang="zh-CN" altLang="en-US" sz="2800"/>
          </a:p>
          <a:p>
            <a:pPr indent="0" eaLnBrk="1" fontAlgn="auto" latinLnBrk="0" hangingPunct="1">
              <a:lnSpc>
                <a:spcPts val="3380"/>
              </a:lnSpc>
            </a:pPr>
            <a:r>
              <a:rPr lang="zh-CN" altLang="en-US" sz="2800" b="1">
                <a:solidFill>
                  <a:schemeClr val="tx1"/>
                </a:solidFill>
                <a:effectLst>
                  <a:outerShdw blurRad="38100" dist="19050" dir="2700000" algn="tl" rotWithShape="0">
                    <a:schemeClr val="dk1">
                      <a:alpha val="40000"/>
                    </a:schemeClr>
                  </a:outerShdw>
                </a:effectLst>
              </a:rPr>
              <a:t>行动指南：</a:t>
            </a:r>
            <a:r>
              <a:rPr lang="zh-CN" altLang="en-US" sz="2800"/>
              <a:t>马克思列宁主义、毛泽东思想、邓小平理论、</a:t>
            </a:r>
            <a:r>
              <a:rPr lang="en-US" altLang="zh-CN" sz="2800"/>
              <a:t>“</a:t>
            </a:r>
            <a:r>
              <a:rPr lang="zh-CN" altLang="en-US" sz="2800"/>
              <a:t>三个代表</a:t>
            </a:r>
            <a:r>
              <a:rPr lang="en-US" altLang="zh-CN" sz="2800"/>
              <a:t>”</a:t>
            </a:r>
            <a:r>
              <a:rPr lang="zh-CN" altLang="en-US" sz="2800"/>
              <a:t>重要思想、科学发展观、习近平新时代中国特色社会主义思想。</a:t>
            </a:r>
            <a:endParaRPr lang="zh-CN"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630555"/>
            <a:ext cx="10680065" cy="676910"/>
          </a:xfrm>
        </p:spPr>
        <p:txBody>
          <a:bodyPr wrap="square"/>
          <a:p>
            <a:r>
              <a:rPr lang="zh-CN" altLang="en-US" sz="4400" dirty="0">
                <a:solidFill>
                  <a:srgbClr val="C00000"/>
                </a:solidFill>
                <a:sym typeface="+mn-ea"/>
              </a:rPr>
              <a:t>二、</a:t>
            </a:r>
            <a:r>
              <a:rPr lang="zh-CN" altLang="en-US" sz="4400"/>
              <a:t>历史经验与发展道路</a:t>
            </a:r>
            <a:endParaRPr lang="zh-CN" altLang="en-US" sz="4400"/>
          </a:p>
        </p:txBody>
      </p:sp>
      <p:sp>
        <p:nvSpPr>
          <p:cNvPr id="3" name="文本占位符 2"/>
          <p:cNvSpPr>
            <a:spLocks noGrp="1"/>
          </p:cNvSpPr>
          <p:nvPr>
            <p:ph type="body" idx="1"/>
          </p:nvPr>
        </p:nvSpPr>
        <p:spPr>
          <a:xfrm>
            <a:off x="1219200" y="1676400"/>
            <a:ext cx="9866630" cy="4841875"/>
          </a:xfrm>
        </p:spPr>
        <p:txBody>
          <a:bodyPr wrap="square">
            <a:noAutofit/>
          </a:bodyPr>
          <a:p>
            <a:pPr indent="0" eaLnBrk="1" fontAlgn="auto" latinLnBrk="0" hangingPunct="1">
              <a:lnSpc>
                <a:spcPts val="3380"/>
              </a:lnSpc>
            </a:pPr>
            <a:r>
              <a:rPr lang="zh-CN" altLang="en-US" sz="2800" b="1">
                <a:solidFill>
                  <a:schemeClr val="tx1"/>
                </a:solidFill>
                <a:effectLst>
                  <a:outerShdw blurRad="38100" dist="19050" dir="2700000" algn="tl" rotWithShape="0">
                    <a:schemeClr val="dk1">
                      <a:alpha val="40000"/>
                    </a:schemeClr>
                  </a:outerShdw>
                </a:effectLst>
              </a:rPr>
              <a:t>历史经验：</a:t>
            </a:r>
            <a:r>
              <a:rPr lang="zh-CN" altLang="en-US" sz="2800"/>
              <a:t>坚持党的领导、人民至上、理论创新等十条经验，是党和人民共同创造的精神财富。</a:t>
            </a:r>
            <a:endParaRPr lang="zh-CN" altLang="en-US" sz="2800"/>
          </a:p>
          <a:p>
            <a:pPr indent="0" eaLnBrk="1" fontAlgn="auto" latinLnBrk="0" hangingPunct="1">
              <a:lnSpc>
                <a:spcPts val="3380"/>
              </a:lnSpc>
            </a:pPr>
            <a:endParaRPr lang="zh-CN" altLang="en-US" sz="2800"/>
          </a:p>
          <a:p>
            <a:pPr indent="0" eaLnBrk="1" fontAlgn="auto" latinLnBrk="0" hangingPunct="1">
              <a:lnSpc>
                <a:spcPts val="3380"/>
              </a:lnSpc>
            </a:pPr>
            <a:r>
              <a:rPr lang="zh-CN" altLang="en-US" sz="2800" b="1">
                <a:solidFill>
                  <a:schemeClr val="tx1"/>
                </a:solidFill>
                <a:effectLst>
                  <a:outerShdw blurRad="38100" dist="19050" dir="2700000" algn="tl" rotWithShape="0">
                    <a:schemeClr val="dk1">
                      <a:alpha val="40000"/>
                    </a:schemeClr>
                  </a:outerShdw>
                </a:effectLst>
              </a:rPr>
              <a:t>发展阶段：</a:t>
            </a:r>
            <a:r>
              <a:rPr lang="zh-CN" altLang="en-US" sz="2800"/>
              <a:t>我国处于并将长期处于社会主义初级阶段，需走中国特色社会主义道路，以中国式现代化推进民族复兴。</a:t>
            </a:r>
            <a:endParaRPr lang="zh-CN" altLang="en-US" sz="2800"/>
          </a:p>
          <a:p>
            <a:pPr indent="0" eaLnBrk="1" fontAlgn="auto" latinLnBrk="0" hangingPunct="1">
              <a:lnSpc>
                <a:spcPts val="3380"/>
              </a:lnSpc>
            </a:pPr>
            <a:endParaRPr lang="zh-CN" altLang="en-US" sz="2800"/>
          </a:p>
          <a:p>
            <a:pPr indent="0" eaLnBrk="1" fontAlgn="auto" latinLnBrk="0" hangingPunct="1">
              <a:lnSpc>
                <a:spcPts val="3380"/>
              </a:lnSpc>
            </a:pPr>
            <a:r>
              <a:rPr lang="zh-CN" altLang="en-US" sz="2800" b="1">
                <a:solidFill>
                  <a:schemeClr val="tx1"/>
                </a:solidFill>
                <a:effectLst>
                  <a:outerShdw blurRad="38100" dist="19050" dir="2700000" algn="tl" rotWithShape="0">
                    <a:schemeClr val="dk1">
                      <a:alpha val="40000"/>
                    </a:schemeClr>
                  </a:outerShdw>
                </a:effectLst>
              </a:rPr>
              <a:t>主要矛盾：</a:t>
            </a:r>
            <a:r>
              <a:rPr lang="zh-CN" altLang="en-US" sz="2800"/>
              <a:t>人民日益增长的美好生活需要和不平衡不充分的发展之间的矛盾。</a:t>
            </a:r>
            <a:endParaRPr lang="zh-CN"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630555"/>
            <a:ext cx="10680065" cy="676910"/>
          </a:xfrm>
        </p:spPr>
        <p:txBody>
          <a:bodyPr wrap="square"/>
          <a:p>
            <a:r>
              <a:rPr lang="zh-CN" altLang="en-US" sz="4400" dirty="0">
                <a:solidFill>
                  <a:srgbClr val="C00000"/>
                </a:solidFill>
                <a:sym typeface="+mn-ea"/>
              </a:rPr>
              <a:t>三、</a:t>
            </a:r>
            <a:r>
              <a:rPr lang="zh-CN" altLang="en-US" sz="4400"/>
              <a:t>经济建设与社会发展</a:t>
            </a:r>
            <a:endParaRPr lang="zh-CN" altLang="en-US" sz="4400"/>
          </a:p>
        </p:txBody>
      </p:sp>
      <p:sp>
        <p:nvSpPr>
          <p:cNvPr id="3" name="文本占位符 2"/>
          <p:cNvSpPr>
            <a:spLocks noGrp="1"/>
          </p:cNvSpPr>
          <p:nvPr>
            <p:ph type="body" idx="1"/>
          </p:nvPr>
        </p:nvSpPr>
        <p:spPr>
          <a:xfrm>
            <a:off x="1143000" y="1371600"/>
            <a:ext cx="9866630" cy="4841875"/>
          </a:xfrm>
        </p:spPr>
        <p:txBody>
          <a:bodyPr wrap="square">
            <a:noAutofit/>
          </a:bodyPr>
          <a:p>
            <a:pPr indent="0" eaLnBrk="1" fontAlgn="auto" latinLnBrk="0" hangingPunct="1">
              <a:lnSpc>
                <a:spcPts val="3380"/>
              </a:lnSpc>
            </a:pPr>
            <a:r>
              <a:rPr lang="zh-CN" altLang="en-US" sz="2800" b="1"/>
              <a:t>根本任务：</a:t>
            </a:r>
            <a:r>
              <a:rPr lang="zh-CN" altLang="en-US" sz="2800"/>
              <a:t>解放和发展生产力，改革不适应生产力发展的生产关系和上层建筑。</a:t>
            </a:r>
            <a:endParaRPr lang="zh-CN" altLang="en-US" sz="2800"/>
          </a:p>
          <a:p>
            <a:pPr indent="0" eaLnBrk="1" fontAlgn="auto" latinLnBrk="0" hangingPunct="1">
              <a:lnSpc>
                <a:spcPts val="3380"/>
              </a:lnSpc>
            </a:pPr>
            <a:endParaRPr lang="zh-CN" altLang="en-US" sz="2800"/>
          </a:p>
          <a:p>
            <a:pPr indent="0" eaLnBrk="1" fontAlgn="auto" latinLnBrk="0" hangingPunct="1">
              <a:lnSpc>
                <a:spcPts val="3380"/>
              </a:lnSpc>
            </a:pPr>
            <a:r>
              <a:rPr lang="zh-CN" altLang="en-US" sz="2800" b="1"/>
              <a:t>基本经济制度：</a:t>
            </a:r>
            <a:r>
              <a:rPr lang="zh-CN" altLang="en-US" sz="2800"/>
              <a:t>公有制为主体、多种所有制经济共同发展，按劳分配为主体、多种分配方式并存，社会主义市场经济体制。</a:t>
            </a:r>
            <a:endParaRPr lang="zh-CN" altLang="en-US" sz="2800"/>
          </a:p>
          <a:p>
            <a:pPr indent="0" eaLnBrk="1" fontAlgn="auto" latinLnBrk="0" hangingPunct="1">
              <a:lnSpc>
                <a:spcPts val="3380"/>
              </a:lnSpc>
            </a:pPr>
            <a:endParaRPr lang="zh-CN" altLang="en-US" sz="2800"/>
          </a:p>
          <a:p>
            <a:pPr indent="0" eaLnBrk="1" fontAlgn="auto" latinLnBrk="0" hangingPunct="1">
              <a:lnSpc>
                <a:spcPts val="3380"/>
              </a:lnSpc>
            </a:pPr>
            <a:r>
              <a:rPr lang="zh-CN" altLang="en-US" sz="2800" b="1"/>
              <a:t>发展理念：</a:t>
            </a:r>
            <a:r>
              <a:rPr lang="zh-CN" altLang="en-US" sz="2800"/>
              <a:t>创新、协调、绿色、开放、共享，构建新发展格局，推动高质量发展。</a:t>
            </a:r>
            <a:endParaRPr lang="zh-CN" altLang="en-US" sz="2800"/>
          </a:p>
          <a:p>
            <a:pPr indent="0" eaLnBrk="1" fontAlgn="auto" latinLnBrk="0" hangingPunct="1">
              <a:lnSpc>
                <a:spcPts val="3380"/>
              </a:lnSpc>
            </a:pPr>
            <a:endParaRPr lang="zh-CN" altLang="en-US" sz="2800"/>
          </a:p>
          <a:p>
            <a:pPr indent="0" eaLnBrk="1" fontAlgn="auto" latinLnBrk="0" hangingPunct="1">
              <a:lnSpc>
                <a:spcPts val="3380"/>
              </a:lnSpc>
            </a:pPr>
            <a:r>
              <a:rPr lang="zh-CN" altLang="en-US" sz="2800" b="1"/>
              <a:t>战略目标：</a:t>
            </a:r>
            <a:r>
              <a:rPr lang="zh-CN" altLang="en-US" sz="2800"/>
              <a:t>到</a:t>
            </a:r>
            <a:r>
              <a:rPr lang="en-US" altLang="zh-CN" sz="2800"/>
              <a:t>2035</a:t>
            </a:r>
            <a:r>
              <a:rPr lang="zh-CN" altLang="en-US" sz="2800"/>
              <a:t>年基本实现社会主义现代化，到本世纪中叶建成社会主义现代化强国</a:t>
            </a:r>
            <a:endParaRPr lang="zh-CN"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630555"/>
            <a:ext cx="10680065" cy="676910"/>
          </a:xfrm>
        </p:spPr>
        <p:txBody>
          <a:bodyPr wrap="square"/>
          <a:p>
            <a:r>
              <a:rPr lang="zh-CN" altLang="en-US" sz="4400" dirty="0">
                <a:solidFill>
                  <a:srgbClr val="C00000"/>
                </a:solidFill>
                <a:sym typeface="+mn-ea"/>
              </a:rPr>
              <a:t>四、</a:t>
            </a:r>
            <a:r>
              <a:rPr lang="zh-CN" altLang="en-US" sz="4400"/>
              <a:t>理论体系的继承与发展</a:t>
            </a:r>
            <a:endParaRPr lang="zh-CN" altLang="en-US" sz="4400"/>
          </a:p>
        </p:txBody>
      </p:sp>
      <p:sp>
        <p:nvSpPr>
          <p:cNvPr id="3" name="文本占位符 2"/>
          <p:cNvSpPr>
            <a:spLocks noGrp="1"/>
          </p:cNvSpPr>
          <p:nvPr>
            <p:ph type="body" idx="1"/>
          </p:nvPr>
        </p:nvSpPr>
        <p:spPr>
          <a:xfrm>
            <a:off x="628015" y="1371600"/>
            <a:ext cx="10944225" cy="4841875"/>
          </a:xfrm>
        </p:spPr>
        <p:txBody>
          <a:bodyPr wrap="square">
            <a:noAutofit/>
          </a:bodyPr>
          <a:p>
            <a:pPr indent="0" eaLnBrk="1" fontAlgn="auto" latinLnBrk="0" hangingPunct="1">
              <a:lnSpc>
                <a:spcPts val="4080"/>
              </a:lnSpc>
            </a:pPr>
            <a:r>
              <a:rPr lang="zh-CN" altLang="en-US" sz="3200" b="1">
                <a:solidFill>
                  <a:schemeClr val="tx2"/>
                </a:solidFill>
                <a:effectLst>
                  <a:outerShdw blurRad="38100" dist="25400" dir="5400000" algn="ctr" rotWithShape="0">
                    <a:srgbClr val="6E747A">
                      <a:alpha val="43000"/>
                    </a:srgbClr>
                  </a:outerShdw>
                </a:effectLst>
              </a:rPr>
              <a:t>毛泽东思想</a:t>
            </a:r>
            <a:r>
              <a:rPr lang="zh-CN" altLang="en-US" sz="3200" b="1"/>
              <a:t>：</a:t>
            </a:r>
            <a:r>
              <a:rPr lang="zh-CN" altLang="en-US" sz="2800"/>
              <a:t>马克思列宁主义与中国革命实践结合，指导新民主主义革命胜利和社会主义制度建立。</a:t>
            </a:r>
            <a:endParaRPr lang="zh-CN" altLang="en-US" sz="2800"/>
          </a:p>
          <a:p>
            <a:pPr indent="0" eaLnBrk="1" fontAlgn="auto" latinLnBrk="0" hangingPunct="1">
              <a:lnSpc>
                <a:spcPts val="4080"/>
              </a:lnSpc>
            </a:pPr>
            <a:r>
              <a:rPr lang="zh-CN" altLang="en-US" sz="3200" b="1">
                <a:solidFill>
                  <a:schemeClr val="tx2"/>
                </a:solidFill>
                <a:effectLst>
                  <a:outerShdw blurRad="38100" dist="25400" dir="5400000" algn="ctr" rotWithShape="0">
                    <a:srgbClr val="6E747A">
                      <a:alpha val="43000"/>
                    </a:srgbClr>
                  </a:outerShdw>
                </a:effectLst>
              </a:rPr>
              <a:t>邓小平理论：</a:t>
            </a:r>
            <a:r>
              <a:rPr lang="zh-CN" altLang="en-US" sz="2800"/>
              <a:t>改革开放，建设中国特色社会主义，阐明社会主义巩固和发展的基本问题。</a:t>
            </a:r>
            <a:endParaRPr lang="zh-CN" altLang="en-US" sz="2800"/>
          </a:p>
          <a:p>
            <a:pPr indent="0" eaLnBrk="1" fontAlgn="auto" latinLnBrk="0" hangingPunct="1">
              <a:lnSpc>
                <a:spcPts val="4080"/>
              </a:lnSpc>
            </a:pPr>
            <a:r>
              <a:rPr lang="zh-CN" altLang="en-US" sz="3200" b="1">
                <a:solidFill>
                  <a:schemeClr val="tx2"/>
                </a:solidFill>
                <a:effectLst>
                  <a:outerShdw blurRad="38100" dist="25400" dir="5400000" algn="ctr" rotWithShape="0">
                    <a:srgbClr val="6E747A">
                      <a:alpha val="43000"/>
                    </a:srgbClr>
                  </a:outerShdw>
                </a:effectLst>
              </a:rPr>
              <a:t>“三个代表”重要思想：</a:t>
            </a:r>
            <a:r>
              <a:rPr lang="zh-CN" altLang="en-US" sz="2800"/>
              <a:t>加强和改进党的建设，推进社会主义自我完善和发展。</a:t>
            </a:r>
            <a:endParaRPr lang="zh-CN" altLang="en-US" sz="2800"/>
          </a:p>
          <a:p>
            <a:pPr indent="0" eaLnBrk="1" fontAlgn="auto" latinLnBrk="0" hangingPunct="1">
              <a:lnSpc>
                <a:spcPts val="4080"/>
              </a:lnSpc>
            </a:pPr>
            <a:r>
              <a:rPr lang="zh-CN" altLang="en-US" sz="3200" b="1">
                <a:solidFill>
                  <a:schemeClr val="tx2"/>
                </a:solidFill>
                <a:effectLst>
                  <a:outerShdw blurRad="38100" dist="25400" dir="5400000" algn="ctr" rotWithShape="0">
                    <a:srgbClr val="6E747A">
                      <a:alpha val="43000"/>
                    </a:srgbClr>
                  </a:outerShdw>
                </a:effectLst>
              </a:rPr>
              <a:t>科学发展观：</a:t>
            </a:r>
            <a:r>
              <a:rPr lang="zh-CN" altLang="en-US" sz="2800"/>
              <a:t>以人为本，全面协调可持续发展。</a:t>
            </a:r>
            <a:endParaRPr lang="zh-CN" altLang="en-US" sz="2800"/>
          </a:p>
          <a:p>
            <a:pPr indent="0" eaLnBrk="1" fontAlgn="auto" latinLnBrk="0" hangingPunct="1">
              <a:lnSpc>
                <a:spcPts val="4080"/>
              </a:lnSpc>
            </a:pPr>
            <a:r>
              <a:rPr lang="zh-CN" altLang="en-US" sz="3200" b="1">
                <a:solidFill>
                  <a:schemeClr val="tx2"/>
                </a:solidFill>
                <a:effectLst>
                  <a:outerShdw blurRad="38100" dist="25400" dir="5400000" algn="ctr" rotWithShape="0">
                    <a:srgbClr val="6E747A">
                      <a:alpha val="43000"/>
                    </a:srgbClr>
                  </a:outerShdw>
                </a:effectLst>
              </a:rPr>
              <a:t>习近平新时代中国特色社会主义思想：</a:t>
            </a:r>
            <a:r>
              <a:rPr lang="zh-CN" altLang="en-US" sz="2800"/>
              <a:t>回答新时代坚持和发展中国特色社会主义的重大课题，是马克思主义中国化最新成果。</a:t>
            </a:r>
            <a:endParaRPr lang="zh-CN"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100" y="12191"/>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735"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239250" y="4467225"/>
            <a:ext cx="2952750" cy="239077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817745"/>
            <a:ext cx="1880235" cy="204025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718945" y="3110865"/>
            <a:ext cx="8677275" cy="1198245"/>
          </a:xfrm>
          <a:prstGeom prst="rect">
            <a:avLst/>
          </a:prstGeom>
        </p:spPr>
        <p:txBody>
          <a:bodyPr vert="horz" wrap="square" lIns="0" tIns="14604" rIns="0" bIns="0" rtlCol="0">
            <a:spAutoFit/>
          </a:bodyPr>
          <a:lstStyle/>
          <a:p>
            <a:pPr marL="12700" algn="ctr">
              <a:lnSpc>
                <a:spcPct val="100000"/>
              </a:lnSpc>
              <a:spcBef>
                <a:spcPts val="115"/>
              </a:spcBef>
            </a:pPr>
            <a:r>
              <a:rPr lang="zh-CN" altLang="en-US" sz="4800" spc="35" dirty="0">
                <a:solidFill>
                  <a:srgbClr val="C00000"/>
                </a:solidFill>
                <a:latin typeface="微软雅黑" panose="020B0503020204020204" charset="-122"/>
                <a:cs typeface="微软雅黑" panose="020B0503020204020204" charset="-122"/>
                <a:sym typeface="+mn-ea"/>
              </a:rPr>
              <a:t>中国共产党纪律处分条例</a:t>
            </a:r>
            <a:endParaRPr lang="zh-CN" altLang="en-US" sz="4800" spc="35" dirty="0">
              <a:solidFill>
                <a:srgbClr val="C00000"/>
              </a:solidFill>
              <a:latin typeface="微软雅黑" panose="020B0503020204020204" charset="-122"/>
              <a:cs typeface="微软雅黑" panose="020B0503020204020204" charset="-122"/>
            </a:endParaRPr>
          </a:p>
          <a:p>
            <a:pPr marL="12700" algn="ctr">
              <a:lnSpc>
                <a:spcPct val="100000"/>
              </a:lnSpc>
              <a:spcBef>
                <a:spcPts val="115"/>
              </a:spcBef>
            </a:pPr>
            <a:endParaRPr lang="zh-CN" altLang="en-US" sz="2800" dirty="0">
              <a:solidFill>
                <a:srgbClr val="C00000"/>
              </a:solidFill>
              <a:latin typeface="微软雅黑" panose="020B0503020204020204" charset="-122"/>
              <a:cs typeface="微软雅黑" panose="020B0503020204020204" charset="-122"/>
            </a:endParaRPr>
          </a:p>
        </p:txBody>
      </p:sp>
      <p:sp>
        <p:nvSpPr>
          <p:cNvPr id="10" name="object 10"/>
          <p:cNvSpPr txBox="1"/>
          <p:nvPr/>
        </p:nvSpPr>
        <p:spPr>
          <a:xfrm>
            <a:off x="4612385" y="1804542"/>
            <a:ext cx="2768600" cy="843280"/>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C70000"/>
                </a:solidFill>
                <a:latin typeface="微软雅黑" panose="020B0503020204020204" charset="-122"/>
                <a:cs typeface="微软雅黑" panose="020B0503020204020204" charset="-122"/>
              </a:rPr>
              <a:t>第</a:t>
            </a:r>
            <a:r>
              <a:rPr lang="zh-CN" sz="5400" b="1" dirty="0">
                <a:solidFill>
                  <a:srgbClr val="C70000"/>
                </a:solidFill>
                <a:latin typeface="微软雅黑" panose="020B0503020204020204" charset="-122"/>
                <a:cs typeface="微软雅黑" panose="020B0503020204020204" charset="-122"/>
              </a:rPr>
              <a:t>二</a:t>
            </a:r>
            <a:r>
              <a:rPr sz="5400" b="1" dirty="0">
                <a:solidFill>
                  <a:srgbClr val="C70000"/>
                </a:solidFill>
                <a:latin typeface="微软雅黑" panose="020B0503020204020204" charset="-122"/>
                <a:cs typeface="微软雅黑" panose="020B0503020204020204" charset="-122"/>
              </a:rPr>
              <a:t>部分</a:t>
            </a:r>
            <a:endParaRPr sz="5400">
              <a:latin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264.8156692913386,&quot;left&quot;:52.5,&quot;top&quot;:137.25968503937008,&quot;width&quot;:856}"/>
</p:tagLst>
</file>

<file path=ppt/tags/tag10.xml><?xml version="1.0" encoding="utf-8"?>
<p:tagLst xmlns:p="http://schemas.openxmlformats.org/presentationml/2006/main">
  <p:tag name="KSO_WM_DIAGRAM_VIRTUALLY_FRAME" val="{&quot;height&quot;:264.8156692913386,&quot;left&quot;:52.5,&quot;top&quot;:137.25968503937008,&quot;width&quot;:856}"/>
</p:tagLst>
</file>

<file path=ppt/tags/tag11.xml><?xml version="1.0" encoding="utf-8"?>
<p:tagLst xmlns:p="http://schemas.openxmlformats.org/presentationml/2006/main">
  <p:tag name="KSO_WM_DIAGRAM_VIRTUALLY_FRAME" val="{&quot;height&quot;:264.8156692913386,&quot;left&quot;:52.5,&quot;top&quot;:137.25968503937008,&quot;width&quot;:856}"/>
</p:tagLst>
</file>

<file path=ppt/tags/tag12.xml><?xml version="1.0" encoding="utf-8"?>
<p:tagLst xmlns:p="http://schemas.openxmlformats.org/presentationml/2006/main">
  <p:tag name="KSO_WM_DIAGRAM_VIRTUALLY_FRAME" val="{&quot;height&quot;:264.8156692913386,&quot;left&quot;:52.5,&quot;top&quot;:137.25968503937008,&quot;width&quot;:856}"/>
</p:tagLst>
</file>

<file path=ppt/tags/tag13.xml><?xml version="1.0" encoding="utf-8"?>
<p:tagLst xmlns:p="http://schemas.openxmlformats.org/presentationml/2006/main">
  <p:tag name="KSO_WM_DIAGRAM_VIRTUALLY_FRAME" val="{&quot;height&quot;:264.8156692913386,&quot;left&quot;:52.5,&quot;top&quot;:137.25968503937008,&quot;width&quot;:856}"/>
</p:tagLst>
</file>

<file path=ppt/tags/tag14.xml><?xml version="1.0" encoding="utf-8"?>
<p:tagLst xmlns:p="http://schemas.openxmlformats.org/presentationml/2006/main">
  <p:tag name="KSO_WM_DIAGRAM_VIRTUALLY_FRAME" val="{&quot;height&quot;:264.8156692913386,&quot;left&quot;:52.5,&quot;top&quot;:137.25968503937008,&quot;width&quot;:856}"/>
</p:tagLst>
</file>

<file path=ppt/tags/tag15.xml><?xml version="1.0" encoding="utf-8"?>
<p:tagLst xmlns:p="http://schemas.openxmlformats.org/presentationml/2006/main">
  <p:tag name="KSO_WM_DIAGRAM_VIRTUALLY_FRAME" val="{&quot;height&quot;:264.8156692913386,&quot;left&quot;:52.5,&quot;top&quot;:137.25968503937008,&quot;width&quot;:856}"/>
</p:tagLst>
</file>

<file path=ppt/tags/tag16.xml><?xml version="1.0" encoding="utf-8"?>
<p:tagLst xmlns:p="http://schemas.openxmlformats.org/presentationml/2006/main">
  <p:tag name="KSO_WM_DIAGRAM_VIRTUALLY_FRAME" val="{&quot;height&quot;:264.8156692913386,&quot;left&quot;:52.5,&quot;top&quot;:137.25968503937008,&quot;width&quot;:856}"/>
</p:tagLst>
</file>

<file path=ppt/tags/tag17.xml><?xml version="1.0" encoding="utf-8"?>
<p:tagLst xmlns:p="http://schemas.openxmlformats.org/presentationml/2006/main">
  <p:tag name="KSO_WM_DIAGRAM_VIRTUALLY_FRAME" val="{&quot;height&quot;:264.8156692913386,&quot;left&quot;:52.5,&quot;top&quot;:137.25968503937008,&quot;width&quot;:856}"/>
</p:tagLst>
</file>

<file path=ppt/tags/tag18.xml><?xml version="1.0" encoding="utf-8"?>
<p:tagLst xmlns:p="http://schemas.openxmlformats.org/presentationml/2006/main">
  <p:tag name="KSO_WM_DIAGRAM_VIRTUALLY_FRAME" val="{&quot;height&quot;:264.8156692913386,&quot;left&quot;:52.5,&quot;top&quot;:137.25968503937008,&quot;width&quot;:856}"/>
</p:tagLst>
</file>

<file path=ppt/tags/tag19.xml><?xml version="1.0" encoding="utf-8"?>
<p:tagLst xmlns:p="http://schemas.openxmlformats.org/presentationml/2006/main">
  <p:tag name="KSO_WM_DIAGRAM_VIRTUALLY_FRAME" val="{&quot;height&quot;:264.8156692913386,&quot;left&quot;:52.5,&quot;top&quot;:137.25968503937008,&quot;width&quot;:856}"/>
</p:tagLst>
</file>

<file path=ppt/tags/tag2.xml><?xml version="1.0" encoding="utf-8"?>
<p:tagLst xmlns:p="http://schemas.openxmlformats.org/presentationml/2006/main">
  <p:tag name="KSO_WM_DIAGRAM_VIRTUALLY_FRAME" val="{&quot;height&quot;:264.8156692913386,&quot;left&quot;:52.5,&quot;top&quot;:137.25968503937008,&quot;width&quot;:856}"/>
</p:tagLst>
</file>

<file path=ppt/tags/tag20.xml><?xml version="1.0" encoding="utf-8"?>
<p:tagLst xmlns:p="http://schemas.openxmlformats.org/presentationml/2006/main">
  <p:tag name="KSO_WM_DIAGRAM_VIRTUALLY_FRAME" val="{&quot;height&quot;:381.9052755905512,&quot;left&quot;:147.09740157480314,&quot;top&quot;:98.59472440944882,&quot;width&quot;:607.8025984251968}"/>
</p:tagLst>
</file>

<file path=ppt/tags/tag21.xml><?xml version="1.0" encoding="utf-8"?>
<p:tagLst xmlns:p="http://schemas.openxmlformats.org/presentationml/2006/main">
  <p:tag name="KSO_WM_DIAGRAM_VIRTUALLY_FRAME" val="{&quot;height&quot;:381.9052755905512,&quot;left&quot;:147.09740157480314,&quot;top&quot;:98.59472440944882,&quot;width&quot;:607.8025984251968}"/>
</p:tagLst>
</file>

<file path=ppt/tags/tag22.xml><?xml version="1.0" encoding="utf-8"?>
<p:tagLst xmlns:p="http://schemas.openxmlformats.org/presentationml/2006/main">
  <p:tag name="KSO_WM_DIAGRAM_VIRTUALLY_FRAME" val="{&quot;height&quot;:381.9052755905512,&quot;left&quot;:147.09740157480314,&quot;top&quot;:98.59472440944882,&quot;width&quot;:607.8025984251968}"/>
</p:tagLst>
</file>

<file path=ppt/tags/tag23.xml><?xml version="1.0" encoding="utf-8"?>
<p:tagLst xmlns:p="http://schemas.openxmlformats.org/presentationml/2006/main">
  <p:tag name="KSO_WM_DIAGRAM_VIRTUALLY_FRAME" val="{&quot;height&quot;:381.9052755905512,&quot;left&quot;:147.09740157480314,&quot;top&quot;:98.59472440944882,&quot;width&quot;:607.8025984251968}"/>
</p:tagLst>
</file>

<file path=ppt/tags/tag24.xml><?xml version="1.0" encoding="utf-8"?>
<p:tagLst xmlns:p="http://schemas.openxmlformats.org/presentationml/2006/main">
  <p:tag name="KSO_WM_DIAGRAM_VIRTUALLY_FRAME" val="{&quot;height&quot;:381.9052755905512,&quot;left&quot;:147.09740157480314,&quot;top&quot;:98.59472440944882,&quot;width&quot;:607.8025984251968}"/>
</p:tagLst>
</file>

<file path=ppt/tags/tag25.xml><?xml version="1.0" encoding="utf-8"?>
<p:tagLst xmlns:p="http://schemas.openxmlformats.org/presentationml/2006/main">
  <p:tag name="KSO_WM_DIAGRAM_VIRTUALLY_FRAME" val="{&quot;height&quot;:381.9052755905512,&quot;left&quot;:147.09740157480314,&quot;top&quot;:98.59472440944882,&quot;width&quot;:607.8025984251968}"/>
</p:tagLst>
</file>

<file path=ppt/tags/tag26.xml><?xml version="1.0" encoding="utf-8"?>
<p:tagLst xmlns:p="http://schemas.openxmlformats.org/presentationml/2006/main">
  <p:tag name="KSO_WM_DIAGRAM_VIRTUALLY_FRAME" val="{&quot;height&quot;:348.3254330708661,&quot;left&quot;:67.9,&quot;top&quot;:119.0744881889764,&quot;width&quot;:823.2}"/>
</p:tagLst>
</file>

<file path=ppt/tags/tag27.xml><?xml version="1.0" encoding="utf-8"?>
<p:tagLst xmlns:p="http://schemas.openxmlformats.org/presentationml/2006/main">
  <p:tag name="KSO_WM_DIAGRAM_VIRTUALLY_FRAME" val="{&quot;height&quot;:348.3254330708661,&quot;left&quot;:67.9,&quot;top&quot;:119.0744881889764,&quot;width&quot;:823.2}"/>
</p:tagLst>
</file>

<file path=ppt/tags/tag28.xml><?xml version="1.0" encoding="utf-8"?>
<p:tagLst xmlns:p="http://schemas.openxmlformats.org/presentationml/2006/main">
  <p:tag name="KSO_WM_DIAGRAM_VIRTUALLY_FRAME" val="{&quot;height&quot;:348.3254330708661,&quot;left&quot;:67.9,&quot;top&quot;:119.0744881889764,&quot;width&quot;:823.2}"/>
</p:tagLst>
</file>

<file path=ppt/tags/tag29.xml><?xml version="1.0" encoding="utf-8"?>
<p:tagLst xmlns:p="http://schemas.openxmlformats.org/presentationml/2006/main">
  <p:tag name="KSO_WM_DIAGRAM_VIRTUALLY_FRAME" val="{&quot;height&quot;:348.3254330708661,&quot;left&quot;:67.9,&quot;top&quot;:119.0744881889764,&quot;width&quot;:823.2}"/>
</p:tagLst>
</file>

<file path=ppt/tags/tag3.xml><?xml version="1.0" encoding="utf-8"?>
<p:tagLst xmlns:p="http://schemas.openxmlformats.org/presentationml/2006/main">
  <p:tag name="KSO_WM_DIAGRAM_VIRTUALLY_FRAME" val="{&quot;height&quot;:264.8156692913386,&quot;left&quot;:52.5,&quot;top&quot;:137.25968503937008,&quot;width&quot;:856}"/>
</p:tagLst>
</file>

<file path=ppt/tags/tag30.xml><?xml version="1.0" encoding="utf-8"?>
<p:tagLst xmlns:p="http://schemas.openxmlformats.org/presentationml/2006/main">
  <p:tag name="KSO_WM_DIAGRAM_VIRTUALLY_FRAME" val="{&quot;height&quot;:348.3254330708661,&quot;left&quot;:67.9,&quot;top&quot;:119.0744881889764,&quot;width&quot;:823.2}"/>
</p:tagLst>
</file>

<file path=ppt/tags/tag31.xml><?xml version="1.0" encoding="utf-8"?>
<p:tagLst xmlns:p="http://schemas.openxmlformats.org/presentationml/2006/main">
  <p:tag name="KSO_WM_DIAGRAM_VIRTUALLY_FRAME" val="{&quot;height&quot;:348.3254330708661,&quot;left&quot;:67.9,&quot;top&quot;:119.0744881889764,&quot;width&quot;:823.2}"/>
</p:tagLst>
</file>

<file path=ppt/tags/tag32.xml><?xml version="1.0" encoding="utf-8"?>
<p:tagLst xmlns:p="http://schemas.openxmlformats.org/presentationml/2006/main">
  <p:tag name="KSO_WM_DIAGRAM_VIRTUALLY_FRAME" val="{&quot;height&quot;:348.3254330708661,&quot;left&quot;:67.9,&quot;top&quot;:119.0744881889764,&quot;width&quot;:823.2}"/>
</p:tagLst>
</file>

<file path=ppt/tags/tag33.xml><?xml version="1.0" encoding="utf-8"?>
<p:tagLst xmlns:p="http://schemas.openxmlformats.org/presentationml/2006/main">
  <p:tag name="KSO_WM_DIAGRAM_VIRTUALLY_FRAME" val="{&quot;height&quot;:348.3254330708661,&quot;left&quot;:67.9,&quot;top&quot;:119.0744881889764,&quot;width&quot;:823.2}"/>
</p:tagLst>
</file>

<file path=ppt/tags/tag4.xml><?xml version="1.0" encoding="utf-8"?>
<p:tagLst xmlns:p="http://schemas.openxmlformats.org/presentationml/2006/main">
  <p:tag name="KSO_WM_DIAGRAM_VIRTUALLY_FRAME" val="{&quot;height&quot;:264.8156692913386,&quot;left&quot;:52.5,&quot;top&quot;:137.25968503937008,&quot;width&quot;:856}"/>
</p:tagLst>
</file>

<file path=ppt/tags/tag5.xml><?xml version="1.0" encoding="utf-8"?>
<p:tagLst xmlns:p="http://schemas.openxmlformats.org/presentationml/2006/main">
  <p:tag name="KSO_WM_DIAGRAM_VIRTUALLY_FRAME" val="{&quot;height&quot;:264.8156692913386,&quot;left&quot;:52.5,&quot;top&quot;:137.25968503937008,&quot;width&quot;:856}"/>
</p:tagLst>
</file>

<file path=ppt/tags/tag6.xml><?xml version="1.0" encoding="utf-8"?>
<p:tagLst xmlns:p="http://schemas.openxmlformats.org/presentationml/2006/main">
  <p:tag name="KSO_WM_DIAGRAM_VIRTUALLY_FRAME" val="{&quot;height&quot;:264.8156692913386,&quot;left&quot;:52.5,&quot;top&quot;:137.25968503937008,&quot;width&quot;:856}"/>
</p:tagLst>
</file>

<file path=ppt/tags/tag7.xml><?xml version="1.0" encoding="utf-8"?>
<p:tagLst xmlns:p="http://schemas.openxmlformats.org/presentationml/2006/main">
  <p:tag name="KSO_WM_DIAGRAM_VIRTUALLY_FRAME" val="{&quot;height&quot;:264.8156692913386,&quot;left&quot;:52.5,&quot;top&quot;:137.25968503937008,&quot;width&quot;:856}"/>
</p:tagLst>
</file>

<file path=ppt/tags/tag8.xml><?xml version="1.0" encoding="utf-8"?>
<p:tagLst xmlns:p="http://schemas.openxmlformats.org/presentationml/2006/main">
  <p:tag name="KSO_WM_DIAGRAM_VIRTUALLY_FRAME" val="{&quot;height&quot;:264.8156692913386,&quot;left&quot;:52.5,&quot;top&quot;:137.25968503937008,&quot;width&quot;:856}"/>
</p:tagLst>
</file>

<file path=ppt/tags/tag9.xml><?xml version="1.0" encoding="utf-8"?>
<p:tagLst xmlns:p="http://schemas.openxmlformats.org/presentationml/2006/main">
  <p:tag name="KSO_WM_DIAGRAM_VIRTUALLY_FRAME" val="{&quot;height&quot;:264.8156692913386,&quot;left&quot;:52.5,&quot;top&quot;:137.25968503937008,&quot;width&quot;:8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2901</Words>
  <Application>WPS 演示</Application>
  <PresentationFormat>宽屏</PresentationFormat>
  <Paragraphs>213</Paragraphs>
  <Slides>22</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宋体</vt:lpstr>
      <vt:lpstr>Wingdings</vt:lpstr>
      <vt:lpstr>微软雅黑</vt:lpstr>
      <vt:lpstr>Calibri</vt:lpstr>
      <vt:lpstr>Arial Unicode MS</vt:lpstr>
      <vt:lpstr>Source Han Sans</vt:lpstr>
      <vt:lpstr>Source Han Sans CN Bold</vt:lpstr>
      <vt:lpstr>OPPOSans B</vt:lpstr>
      <vt:lpstr>Office Theme</vt:lpstr>
      <vt:lpstr>      工学院直属党支部   主题党日             ——2025年3月27日</vt:lpstr>
      <vt:lpstr>目</vt:lpstr>
      <vt:lpstr>PowerPoint 演示文稿</vt:lpstr>
      <vt:lpstr>PowerPoint 演示文稿</vt:lpstr>
      <vt:lpstr>一、总纲核心定义</vt:lpstr>
      <vt:lpstr>二、历史经验与发展道路</vt:lpstr>
      <vt:lpstr>三、经济建设与社会发展</vt:lpstr>
      <vt:lpstr>四、理论体系的继承与发展</vt:lpstr>
      <vt:lpstr>PowerPoint 演示文稿</vt:lpstr>
      <vt:lpstr>PowerPoint 演示文稿</vt:lpstr>
      <vt:lpstr>主要内容</vt:lpstr>
      <vt:lpstr>PowerPoint 演示文稿</vt:lpstr>
      <vt:lpstr>PowerPoint 演示文稿</vt:lpstr>
      <vt:lpstr>PowerPoint 演示文稿</vt:lpstr>
      <vt:lpstr>PowerPoint 演示文稿</vt:lpstr>
      <vt:lpstr>一、纪律建设的地位和作用</vt:lpstr>
      <vt:lpstr>二、纪律建设的基本原则和要求</vt:lpstr>
      <vt:lpstr>三、纪律建设的具体实践</vt:lpstr>
      <vt:lpstr>四、纪律建设与全面从严治党的关系</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四川轻化工大学机械工程学院 党建工作培训</dc:title>
  <dc:creator/>
  <cp:lastModifiedBy>bye-bye</cp:lastModifiedBy>
  <cp:revision>62</cp:revision>
  <dcterms:created xsi:type="dcterms:W3CDTF">2025-01-13T13:50:00Z</dcterms:created>
  <dcterms:modified xsi:type="dcterms:W3CDTF">2025-03-24T07:36:04Z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2021-10-29T16:00:00Z</vt:filetime>
  </property>
  <property fmtid="{D5CDD505-2E9C-101B-9397-08002B2CF9AE}" pid="3" name="LastSaved">
    <vt:filetime>2024-11-30T16:00:00Z</vt:filetime>
  </property>
  <property fmtid="{D5CDD505-2E9C-101B-9397-08002B2CF9AE}" pid="4" name="KSOProductBuildVer">
    <vt:lpwstr>2052-12.1.0.20305</vt:lpwstr>
  </property>
  <property fmtid="{D5CDD505-2E9C-101B-9397-08002B2CF9AE}" pid="5" name="ICV">
    <vt:lpwstr>A5B64C92229F4731BB57AB54E3B0554F_13</vt:lpwstr>
  </property>
</Properties>
</file>