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0" r:id="rId3"/>
    <p:sldId id="361" r:id="rId5"/>
    <p:sldId id="362" r:id="rId6"/>
    <p:sldId id="364" r:id="rId7"/>
    <p:sldId id="367" r:id="rId8"/>
    <p:sldId id="363" r:id="rId9"/>
    <p:sldId id="365" r:id="rId10"/>
    <p:sldId id="368" r:id="rId11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DZZ-10" initials="X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F7C44-55A6-46E7-8900-3D0DA4FBCC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3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913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3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860A-4938-48C7-A1C3-32BEDCBFC2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226860A-4938-48C7-A1C3-32BEDCBFC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1" descr="淡黄云雾背景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r="7035" b="8242"/>
          <a:stretch>
            <a:fillRect/>
          </a:stretch>
        </p:blipFill>
        <p:spPr>
          <a:xfrm>
            <a:off x="0" y="-217805"/>
            <a:ext cx="12192000" cy="7075805"/>
          </a:xfrm>
          <a:prstGeom prst="rect">
            <a:avLst/>
          </a:prstGeom>
        </p:spPr>
      </p:pic>
      <p:sp>
        <p:nvSpPr>
          <p:cNvPr id="1048596" name="矩形 9"/>
          <p:cNvSpPr/>
          <p:nvPr userDrawn="1"/>
        </p:nvSpPr>
        <p:spPr>
          <a:xfrm>
            <a:off x="3125164" y="550310"/>
            <a:ext cx="9066836" cy="45719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noAutofit/>
          </a:bodyPr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048597" name="文本框 10"/>
          <p:cNvSpPr txBox="1"/>
          <p:nvPr userDrawn="1"/>
        </p:nvSpPr>
        <p:spPr>
          <a:xfrm>
            <a:off x="791276" y="95332"/>
            <a:ext cx="2357038" cy="397510"/>
          </a:xfrm>
          <a:prstGeom prst="rect">
            <a:avLst/>
          </a:prstGeom>
          <a:noFill/>
        </p:spPr>
        <p:txBody>
          <a:bodyPr wrap="square" lIns="121873" tIns="60936" rIns="121873" bIns="60936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8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【2024</a:t>
            </a:r>
            <a:r>
              <a:rPr lang="zh-CN" altLang="en-US" sz="18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年全国两会</a:t>
            </a:r>
            <a:r>
              <a:rPr lang="en-US" altLang="zh-CN" sz="18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】</a:t>
            </a:r>
            <a:endParaRPr lang="zh-CN" altLang="en-US" sz="1800" b="1" i="0" kern="0" spc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97172" name="Picture 3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300941" y="50673"/>
            <a:ext cx="567159" cy="617184"/>
          </a:xfrm>
          <a:prstGeom prst="rect">
            <a:avLst/>
          </a:prstGeom>
          <a:noFill/>
        </p:spPr>
      </p:pic>
      <p:sp>
        <p:nvSpPr>
          <p:cNvPr id="1048598" name="文本框 17"/>
          <p:cNvSpPr txBox="1"/>
          <p:nvPr userDrawn="1"/>
        </p:nvSpPr>
        <p:spPr>
          <a:xfrm>
            <a:off x="-250445" y="373124"/>
            <a:ext cx="4432948" cy="335915"/>
          </a:xfrm>
          <a:prstGeom prst="rect">
            <a:avLst/>
          </a:prstGeom>
          <a:noFill/>
        </p:spPr>
        <p:txBody>
          <a:bodyPr wrap="square" lIns="121873" tIns="60936" rIns="121873" bIns="60936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400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政府工作报告要点速览</a:t>
            </a:r>
            <a:endParaRPr lang="zh-CN" altLang="en-US" sz="1400" i="0" kern="0" spc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48599" name="矩形 2"/>
          <p:cNvSpPr/>
          <p:nvPr userDrawn="1"/>
        </p:nvSpPr>
        <p:spPr>
          <a:xfrm>
            <a:off x="-3175" y="6725285"/>
            <a:ext cx="12195175" cy="132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noFill/>
        <a:effectLst/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 descr="淡黄云雾背景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r="7035" b="8242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独爱礼坊1" descr="C:/Users/0/AppData/Local/Temp/picturecompress_20220326041427/output_1.pngoutput_1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独爱礼坊2"/>
          <p:cNvSpPr/>
          <p:nvPr userDrawn="1"/>
        </p:nvSpPr>
        <p:spPr>
          <a:xfrm>
            <a:off x="2" y="0"/>
            <a:ext cx="12191998" cy="1028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汉仪旗黑-60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8" name="独爱礼坊3"/>
          <p:cNvSpPr/>
          <p:nvPr userDrawn="1"/>
        </p:nvSpPr>
        <p:spPr>
          <a:xfrm>
            <a:off x="0" y="0"/>
            <a:ext cx="516898" cy="10285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汉仪旗黑-60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13" name="独爱礼坊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47740"/>
            <a:ext cx="12192000" cy="1110261"/>
          </a:xfrm>
          <a:custGeom>
            <a:avLst/>
            <a:gdLst>
              <a:gd name="connsiteX0" fmla="*/ 0 w 12192000"/>
              <a:gd name="connsiteY0" fmla="*/ 0 h 1110261"/>
              <a:gd name="connsiteX1" fmla="*/ 12192000 w 12192000"/>
              <a:gd name="connsiteY1" fmla="*/ 0 h 1110261"/>
              <a:gd name="connsiteX2" fmla="*/ 12192000 w 12192000"/>
              <a:gd name="connsiteY2" fmla="*/ 1110261 h 1110261"/>
              <a:gd name="connsiteX3" fmla="*/ 0 w 12192000"/>
              <a:gd name="connsiteY3" fmla="*/ 1110261 h 111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110261">
                <a:moveTo>
                  <a:pt x="0" y="0"/>
                </a:moveTo>
                <a:lnTo>
                  <a:pt x="12192000" y="0"/>
                </a:lnTo>
                <a:lnTo>
                  <a:pt x="12192000" y="1110261"/>
                </a:lnTo>
                <a:lnTo>
                  <a:pt x="0" y="1110261"/>
                </a:lnTo>
                <a:close/>
              </a:path>
            </a:pathLst>
          </a:custGeom>
        </p:spPr>
      </p:pic>
      <p:pic>
        <p:nvPicPr>
          <p:cNvPr id="14" name="独爱礼坊5" descr="图片包含 橙子, 室内, 食物, 桌子&#10;&#10;描述已自动生成"/>
          <p:cNvPicPr>
            <a:picLocks noChangeAspect="1"/>
          </p:cNvPicPr>
          <p:nvPr userDrawn="1"/>
        </p:nvPicPr>
        <p:blipFill rotWithShape="1"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8"/>
          <a:stretch>
            <a:fillRect/>
          </a:stretch>
        </p:blipFill>
        <p:spPr>
          <a:xfrm>
            <a:off x="0" y="5844"/>
            <a:ext cx="12192000" cy="1022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1773D53-3142-4E8C-A236-3D9609A26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1B6A766-17FD-4C51-BB29-64DE7FEFE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87" y="261873"/>
            <a:ext cx="1244600" cy="391159"/>
          </a:xfrm>
        </p:spPr>
        <p:txBody>
          <a:bodyPr lIns="0" tIns="0" rIns="0" bIns="0"/>
          <a:lstStyle>
            <a:lvl1pPr>
              <a:defRPr sz="2400" b="1" i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4288" y="1372219"/>
            <a:ext cx="10323423" cy="3489325"/>
          </a:xfrm>
        </p:spPr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文本框 3"/>
          <p:cNvSpPr>
            <a:spLocks noChangeArrowheads="1"/>
          </p:cNvSpPr>
          <p:nvPr/>
        </p:nvSpPr>
        <p:spPr bwMode="auto">
          <a:xfrm>
            <a:off x="819150" y="1212850"/>
            <a:ext cx="10553700" cy="3079750"/>
          </a:xfrm>
          <a:prstGeom prst="rect">
            <a:avLst/>
          </a:prstGeom>
          <a:noFill/>
          <a:ln>
            <a:noFill/>
          </a:ln>
        </p:spPr>
        <p:txBody>
          <a:bodyPr wrap="square" lIns="34089" tIns="17044" rIns="34089" bIns="17044">
            <a:spAutoFit/>
          </a:bodyPr>
          <a:p>
            <a:pPr algn="ctr"/>
            <a:r>
              <a:rPr lang="zh-CN" sz="66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Heavy" panose="020B0A00000000000000" charset="-122"/>
                <a:sym typeface="微软雅黑" panose="020B0503020204020204" charset="-122"/>
              </a:rPr>
              <a:t>中共重庆现代制造职业学院</a:t>
            </a:r>
            <a:endParaRPr lang="zh-CN" sz="66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Heavy" panose="020B0A00000000000000" charset="-122"/>
              <a:sym typeface="微软雅黑" panose="020B0503020204020204" charset="-122"/>
            </a:endParaRPr>
          </a:p>
          <a:p>
            <a:pPr algn="ctr"/>
            <a:r>
              <a:rPr lang="zh-CN" sz="66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Heavy" panose="020B0A00000000000000" charset="-122"/>
                <a:sym typeface="微软雅黑" panose="020B0503020204020204" charset="-122"/>
              </a:rPr>
              <a:t>工学院直属党支部</a:t>
            </a:r>
            <a:endParaRPr lang="zh-CN" sz="66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Heavy" panose="020B0A00000000000000" charset="-122"/>
              <a:sym typeface="微软雅黑" panose="020B0503020204020204" charset="-122"/>
            </a:endParaRPr>
          </a:p>
          <a:p>
            <a:pPr algn="ctr"/>
            <a:r>
              <a:rPr lang="zh-CN" sz="66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Heavy" panose="020B0A00000000000000" charset="-122"/>
                <a:sym typeface="微软雅黑" panose="020B0503020204020204" charset="-122"/>
              </a:rPr>
              <a:t>党员大会及组织生活会</a:t>
            </a:r>
            <a:endParaRPr lang="zh-CN" sz="66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Heavy" panose="020B0A00000000000000" charset="-122"/>
              <a:sym typeface="微软雅黑" panose="020B0503020204020204" charset="-122"/>
            </a:endParaRPr>
          </a:p>
        </p:txBody>
      </p:sp>
      <p:grpSp>
        <p:nvGrpSpPr>
          <p:cNvPr id="22" name="组合 17"/>
          <p:cNvGrpSpPr/>
          <p:nvPr/>
        </p:nvGrpSpPr>
        <p:grpSpPr>
          <a:xfrm>
            <a:off x="5076184" y="4544005"/>
            <a:ext cx="2040491" cy="306705"/>
            <a:chOff x="3632290" y="3419347"/>
            <a:chExt cx="3680804" cy="495048"/>
          </a:xfrm>
        </p:grpSpPr>
        <p:sp>
          <p:nvSpPr>
            <p:cNvPr id="1048581" name="圆角矩形 58"/>
            <p:cNvSpPr/>
            <p:nvPr/>
          </p:nvSpPr>
          <p:spPr>
            <a:xfrm>
              <a:off x="3632290" y="3432516"/>
              <a:ext cx="3680804" cy="472757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582" name="TextBox 20"/>
            <p:cNvSpPr txBox="1"/>
            <p:nvPr/>
          </p:nvSpPr>
          <p:spPr>
            <a:xfrm>
              <a:off x="3719868" y="3419347"/>
              <a:ext cx="3406612" cy="495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时间：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2025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年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月</a:t>
              </a: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28</a:t>
              </a: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日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cxnSp>
        <p:nvCxnSpPr>
          <p:cNvPr id="3145728" name="直接连接符 31"/>
          <p:cNvCxnSpPr/>
          <p:nvPr/>
        </p:nvCxnSpPr>
        <p:spPr>
          <a:xfrm>
            <a:off x="3586238" y="4735837"/>
            <a:ext cx="1093971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2"/>
          <p:cNvCxnSpPr/>
          <p:nvPr/>
        </p:nvCxnSpPr>
        <p:spPr>
          <a:xfrm>
            <a:off x="7655246" y="4750351"/>
            <a:ext cx="114292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5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599" y="502125"/>
            <a:ext cx="3187944" cy="1273959"/>
          </a:xfrm>
          <a:prstGeom prst="rect">
            <a:avLst/>
          </a:prstGeom>
        </p:spPr>
      </p:pic>
      <p:sp>
        <p:nvSpPr>
          <p:cNvPr id="1048587" name="星形: 五角 38"/>
          <p:cNvSpPr/>
          <p:nvPr/>
        </p:nvSpPr>
        <p:spPr>
          <a:xfrm>
            <a:off x="6033787" y="4134356"/>
            <a:ext cx="266217" cy="26621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2097157" name="图片 1" descr="红飘带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36195"/>
            <a:ext cx="5186045" cy="1577340"/>
          </a:xfrm>
          <a:prstGeom prst="rect">
            <a:avLst/>
          </a:prstGeom>
        </p:spPr>
      </p:pic>
      <p:pic>
        <p:nvPicPr>
          <p:cNvPr id="2097158" name="图片 4" descr="河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5307330"/>
            <a:ext cx="12197080" cy="1596390"/>
          </a:xfrm>
          <a:prstGeom prst="rect">
            <a:avLst/>
          </a:prstGeom>
        </p:spPr>
      </p:pic>
      <p:pic>
        <p:nvPicPr>
          <p:cNvPr id="2097159" name="图片 9" descr="旗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13" y="4292600"/>
            <a:ext cx="4080933" cy="2606040"/>
          </a:xfrm>
          <a:prstGeom prst="rect">
            <a:avLst/>
          </a:prstGeom>
        </p:spPr>
      </p:pic>
      <p:pic>
        <p:nvPicPr>
          <p:cNvPr id="2097160" name="图片 2" descr="旗帜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7503583" y="4293447"/>
            <a:ext cx="4237567" cy="2615353"/>
          </a:xfrm>
          <a:prstGeom prst="rect">
            <a:avLst/>
          </a:prstGeom>
        </p:spPr>
      </p:pic>
      <p:pic>
        <p:nvPicPr>
          <p:cNvPr id="2097161" name="图片 7" descr="底部装饰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260" y="5713307"/>
            <a:ext cx="12272433" cy="1187873"/>
          </a:xfrm>
          <a:prstGeom prst="rect">
            <a:avLst/>
          </a:prstGeom>
        </p:spPr>
      </p:pic>
      <p:pic>
        <p:nvPicPr>
          <p:cNvPr id="2097162" name="图片 8" descr="花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260" y="4693073"/>
            <a:ext cx="4454313" cy="2210647"/>
          </a:xfrm>
          <a:prstGeom prst="rect">
            <a:avLst/>
          </a:prstGeom>
        </p:spPr>
      </p:pic>
      <p:pic>
        <p:nvPicPr>
          <p:cNvPr id="2097163" name="图片 10" descr="花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69860" y="4687993"/>
            <a:ext cx="4454313" cy="221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4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7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7" grpId="0"/>
      <p:bldP spid="104858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1"/>
          <p:cNvSpPr/>
          <p:nvPr/>
        </p:nvSpPr>
        <p:spPr>
          <a:xfrm>
            <a:off x="2797175" y="1779905"/>
            <a:ext cx="1574800" cy="549275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94950" y="230758"/>
            <a:ext cx="1441703" cy="999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9989" y="1643633"/>
            <a:ext cx="702310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spc="25" dirty="0">
                <a:solidFill>
                  <a:srgbClr val="C00000"/>
                </a:solidFill>
              </a:rPr>
              <a:t>目</a:t>
            </a:r>
            <a:endParaRPr sz="5300"/>
          </a:p>
        </p:txBody>
      </p:sp>
      <p:sp>
        <p:nvSpPr>
          <p:cNvPr id="10" name="object 10"/>
          <p:cNvSpPr txBox="1"/>
          <p:nvPr/>
        </p:nvSpPr>
        <p:spPr>
          <a:xfrm>
            <a:off x="1689989" y="3254375"/>
            <a:ext cx="702310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5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6540" y="3564890"/>
            <a:ext cx="1575435" cy="46101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503420" y="3552825"/>
            <a:ext cx="6630670" cy="485775"/>
          </a:xfrm>
          <a:custGeom>
            <a:avLst/>
            <a:gdLst/>
            <a:ahLst/>
            <a:cxnLst/>
            <a:rect l="l" t="t" r="r" b="b"/>
            <a:pathLst>
              <a:path w="5047615" h="497204">
                <a:moveTo>
                  <a:pt x="0" y="496824"/>
                </a:moveTo>
                <a:lnTo>
                  <a:pt x="5047487" y="496824"/>
                </a:lnTo>
                <a:lnTo>
                  <a:pt x="5047487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12192">
            <a:solidFill>
              <a:srgbClr val="D5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2797175" y="1795145"/>
            <a:ext cx="1574800" cy="408305"/>
          </a:xfrm>
          <a:prstGeom prst="rect">
            <a:avLst/>
          </a:prstGeom>
          <a:solidFill>
            <a:srgbClr val="D50000"/>
          </a:solidFill>
        </p:spPr>
        <p:txBody>
          <a:bodyPr vert="horz" wrap="square" lIns="0" tIns="10096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7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第一部分</a:t>
            </a:r>
            <a:endParaRPr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6250" y="3636010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第三部分</a:t>
            </a:r>
            <a:endParaRPr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3420" y="1795145"/>
            <a:ext cx="7596505" cy="534035"/>
          </a:xfrm>
          <a:prstGeom prst="rect">
            <a:avLst/>
          </a:prstGeom>
          <a:ln w="12192">
            <a:solidFill>
              <a:srgbClr val="D5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57175" algn="ctr">
              <a:lnSpc>
                <a:spcPct val="100000"/>
              </a:lnSpc>
              <a:spcBef>
                <a:spcPts val="82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年度组织生活会对照检查材料报告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2785" y="2633345"/>
            <a:ext cx="6631940" cy="518160"/>
          </a:xfrm>
          <a:prstGeom prst="rect">
            <a:avLst/>
          </a:prstGeom>
          <a:ln w="12192">
            <a:solidFill>
              <a:srgbClr val="D5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690"/>
              </a:spcBef>
            </a:pPr>
            <a:r>
              <a:rPr lang="zh-CN" altLang="en-US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全体党员开展自我批评</a:t>
            </a:r>
            <a:endParaRPr lang="zh-CN" altLang="en-US" sz="28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3420" y="3578225"/>
            <a:ext cx="5605780" cy="447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altLang="zh-CN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全体党员开展互相批评</a:t>
            </a:r>
            <a:endParaRPr lang="zh-CN" sz="28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2796540" y="2670175"/>
            <a:ext cx="1574800" cy="48133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19" name="object 15"/>
          <p:cNvSpPr txBox="1"/>
          <p:nvPr/>
        </p:nvSpPr>
        <p:spPr>
          <a:xfrm>
            <a:off x="3016250" y="2750820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4505960" y="4312285"/>
            <a:ext cx="6631940" cy="518160"/>
          </a:xfrm>
          <a:prstGeom prst="rect">
            <a:avLst/>
          </a:prstGeom>
          <a:ln w="12192">
            <a:solidFill>
              <a:srgbClr val="D50000"/>
            </a:solidFill>
          </a:ln>
        </p:spPr>
        <p:txBody>
          <a:bodyPr vert="horz" wrap="square" lIns="0" tIns="87630" rIns="0" bIns="0" rtlCol="0">
            <a:spAutoFit/>
          </a:bodyPr>
          <a:p>
            <a:pPr marL="66675" algn="ctr">
              <a:lnSpc>
                <a:spcPct val="100000"/>
              </a:lnSpc>
              <a:spcBef>
                <a:spcPts val="690"/>
              </a:spcBef>
            </a:pPr>
            <a:r>
              <a:rPr lang="en-US" altLang="zh-CN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年度党员民主评议测评</a:t>
            </a:r>
            <a:endParaRPr lang="zh-CN" altLang="en-US" sz="28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11"/>
          <p:cNvSpPr/>
          <p:nvPr/>
        </p:nvSpPr>
        <p:spPr>
          <a:xfrm>
            <a:off x="2799715" y="4349115"/>
            <a:ext cx="1574800" cy="48133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23" name="object 15"/>
          <p:cNvSpPr txBox="1"/>
          <p:nvPr/>
        </p:nvSpPr>
        <p:spPr>
          <a:xfrm>
            <a:off x="3019425" y="4429760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4505960" y="5038725"/>
            <a:ext cx="6631940" cy="518160"/>
          </a:xfrm>
          <a:prstGeom prst="rect">
            <a:avLst/>
          </a:prstGeom>
          <a:ln w="12192">
            <a:solidFill>
              <a:srgbClr val="D5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690"/>
              </a:spcBef>
            </a:pPr>
            <a:r>
              <a:rPr lang="zh-CN" altLang="en-US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总结</a:t>
            </a:r>
            <a:endParaRPr lang="zh-CN" altLang="en-US" sz="28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2799715" y="5075555"/>
            <a:ext cx="1574800" cy="48133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26" name="object 15"/>
          <p:cNvSpPr txBox="1"/>
          <p:nvPr/>
        </p:nvSpPr>
        <p:spPr>
          <a:xfrm>
            <a:off x="3019425" y="5156200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35250" y="2741295"/>
            <a:ext cx="7138670" cy="1814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en-US" altLang="zh-CN" sz="585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585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年度组织生活会对照检查材料报告</a:t>
            </a:r>
            <a:endParaRPr lang="zh-CN" altLang="en-US" sz="5850" b="1" spc="15" dirty="0">
              <a:solidFill>
                <a:srgbClr val="C7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4785" y="1804542"/>
            <a:ext cx="2768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第一部分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1"/>
          <p:cNvSpPr/>
          <p:nvPr/>
        </p:nvSpPr>
        <p:spPr>
          <a:xfrm>
            <a:off x="2797175" y="1779905"/>
            <a:ext cx="1574800" cy="549275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94950" y="230758"/>
            <a:ext cx="1441703" cy="999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9989" y="1643633"/>
            <a:ext cx="702310" cy="831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sz="5300" spc="25" dirty="0">
                <a:solidFill>
                  <a:srgbClr val="C00000"/>
                </a:solidFill>
              </a:rPr>
              <a:t>问</a:t>
            </a:r>
            <a:endParaRPr lang="en-US" altLang="zh-CN" sz="5300" spc="25" dirty="0">
              <a:solidFill>
                <a:srgbClr val="C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9989" y="3254375"/>
            <a:ext cx="702310" cy="831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sz="53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lang="zh-CN" sz="5300" b="1" spc="2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6540" y="3564890"/>
            <a:ext cx="1575435" cy="46101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503420" y="3552825"/>
            <a:ext cx="6630670" cy="485775"/>
          </a:xfrm>
          <a:custGeom>
            <a:avLst/>
            <a:gdLst/>
            <a:ahLst/>
            <a:cxnLst/>
            <a:rect l="l" t="t" r="r" b="b"/>
            <a:pathLst>
              <a:path w="5047615" h="497204">
                <a:moveTo>
                  <a:pt x="0" y="496824"/>
                </a:moveTo>
                <a:lnTo>
                  <a:pt x="5047487" y="496824"/>
                </a:lnTo>
                <a:lnTo>
                  <a:pt x="5047487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12192">
            <a:solidFill>
              <a:srgbClr val="D5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2797175" y="1795145"/>
            <a:ext cx="1574800" cy="408305"/>
          </a:xfrm>
          <a:prstGeom prst="rect">
            <a:avLst/>
          </a:prstGeom>
          <a:solidFill>
            <a:srgbClr val="D50000"/>
          </a:solidFill>
        </p:spPr>
        <p:txBody>
          <a:bodyPr vert="horz" wrap="square" lIns="0" tIns="10096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7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第一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方面</a:t>
            </a:r>
            <a:endParaRPr lang="zh-CN"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6250" y="3636010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第三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方面</a:t>
            </a:r>
            <a:endParaRPr lang="zh-CN"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2785" y="1779905"/>
            <a:ext cx="7546340" cy="472440"/>
          </a:xfrm>
          <a:prstGeom prst="rect">
            <a:avLst/>
          </a:prstGeom>
          <a:ln w="12192">
            <a:solidFill>
              <a:srgbClr val="D5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57175" algn="ctr">
              <a:lnSpc>
                <a:spcPct val="100000"/>
              </a:lnSpc>
              <a:spcBef>
                <a:spcPts val="820"/>
              </a:spcBef>
            </a:pPr>
            <a:r>
              <a:rPr lang="zh-CN" sz="24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带头严守政治纪律和政治规矩，维护党的团结统一</a:t>
            </a:r>
            <a:endParaRPr lang="zh-CN" sz="2400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3420" y="2694940"/>
            <a:ext cx="7546340" cy="456565"/>
          </a:xfrm>
          <a:prstGeom prst="rect">
            <a:avLst/>
          </a:prstGeom>
          <a:ln w="12192">
            <a:solidFill>
              <a:srgbClr val="D5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690"/>
              </a:spcBef>
            </a:pPr>
            <a:r>
              <a:rPr lang="zh-CN" altLang="en-US" sz="24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带头增强党性、严守纪律、砥砺作风</a:t>
            </a:r>
            <a:endParaRPr lang="zh-CN" altLang="en-US" sz="24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71060" y="3630930"/>
            <a:ext cx="6490970" cy="324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zh-CN" altLang="en-US" sz="20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带头在遵规守纪、清正廉洁前提下勇于担责、敢于创新</a:t>
            </a:r>
            <a:endParaRPr lang="zh-CN" altLang="en-US" sz="20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2796540" y="2670175"/>
            <a:ext cx="1574800" cy="48133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19" name="object 15"/>
          <p:cNvSpPr txBox="1"/>
          <p:nvPr/>
        </p:nvSpPr>
        <p:spPr>
          <a:xfrm>
            <a:off x="3016250" y="2750820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二方面</a:t>
            </a:r>
            <a:endParaRPr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9"/>
          <p:cNvSpPr txBox="1">
            <a:spLocks noGrp="1"/>
          </p:cNvSpPr>
          <p:nvPr/>
        </p:nvSpPr>
        <p:spPr>
          <a:xfrm>
            <a:off x="669544" y="1638553"/>
            <a:ext cx="702310" cy="831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C70000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sz="5300" spc="25" dirty="0">
                <a:solidFill>
                  <a:srgbClr val="C00000"/>
                </a:solidFill>
              </a:rPr>
              <a:t>查</a:t>
            </a:r>
            <a:endParaRPr lang="zh-CN" sz="5300" spc="25" dirty="0">
              <a:solidFill>
                <a:srgbClr val="C00000"/>
              </a:solidFill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669544" y="3249295"/>
            <a:ext cx="702310" cy="831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sz="53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摆</a:t>
            </a:r>
            <a:endParaRPr lang="zh-CN" sz="5300" b="1" spc="2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2799715" y="4261485"/>
            <a:ext cx="1575435" cy="461010"/>
          </a:xfrm>
          <a:custGeom>
            <a:avLst/>
            <a:gdLst/>
            <a:ahLst/>
            <a:cxnLst/>
            <a:rect l="l" t="t" r="r" b="b"/>
            <a:pathLst>
              <a:path w="1283335" h="497204">
                <a:moveTo>
                  <a:pt x="0" y="496824"/>
                </a:moveTo>
                <a:lnTo>
                  <a:pt x="1283208" y="496824"/>
                </a:lnTo>
                <a:lnTo>
                  <a:pt x="128320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26" name="object 15"/>
          <p:cNvSpPr txBox="1"/>
          <p:nvPr/>
        </p:nvSpPr>
        <p:spPr>
          <a:xfrm>
            <a:off x="3019425" y="4332605"/>
            <a:ext cx="11366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0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四方面</a:t>
            </a:r>
            <a:endParaRPr lang="zh-CN" sz="2000" b="1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4531360" y="4216400"/>
            <a:ext cx="6630670" cy="485775"/>
          </a:xfrm>
          <a:custGeom>
            <a:avLst/>
            <a:gdLst/>
            <a:ahLst/>
            <a:cxnLst/>
            <a:rect l="l" t="t" r="r" b="b"/>
            <a:pathLst>
              <a:path w="5047615" h="497204">
                <a:moveTo>
                  <a:pt x="0" y="496824"/>
                </a:moveTo>
                <a:lnTo>
                  <a:pt x="5047487" y="496824"/>
                </a:lnTo>
                <a:lnTo>
                  <a:pt x="5047487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12192">
            <a:solidFill>
              <a:srgbClr val="D50000"/>
            </a:solidFill>
          </a:ln>
        </p:spPr>
        <p:txBody>
          <a:bodyPr wrap="square" lIns="0" tIns="0" rIns="0" bIns="0" rtlCol="0"/>
          <a:p>
            <a:endParaRPr sz="2400"/>
          </a:p>
        </p:txBody>
      </p:sp>
      <p:sp>
        <p:nvSpPr>
          <p:cNvPr id="28" name="object 22"/>
          <p:cNvSpPr txBox="1"/>
          <p:nvPr/>
        </p:nvSpPr>
        <p:spPr>
          <a:xfrm>
            <a:off x="5837555" y="4241800"/>
            <a:ext cx="4557395" cy="447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altLang="zh-CN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带头履行全面从严治党政治责任</a:t>
            </a:r>
            <a:r>
              <a:rPr lang="en-US" altLang="zh-CN" sz="28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      </a:t>
            </a:r>
            <a:endParaRPr lang="zh-CN" sz="2800" spc="3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15795" y="3110865"/>
            <a:ext cx="8043545" cy="11442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sz="585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全体党员进行自我批评</a:t>
            </a:r>
            <a:endParaRPr lang="zh-CN" sz="5850" b="1" spc="15" dirty="0">
              <a:solidFill>
                <a:srgbClr val="C7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115"/>
              </a:spcBef>
            </a:pPr>
            <a:endParaRPr lang="zh-CN" altLang="en-US" sz="1400" b="1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4785" y="1804542"/>
            <a:ext cx="27686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14675" y="3110865"/>
            <a:ext cx="6249670" cy="11442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sz="585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全体党员进行互评</a:t>
            </a:r>
            <a:endParaRPr lang="zh-CN" sz="5850" b="1" spc="15" dirty="0">
              <a:solidFill>
                <a:srgbClr val="C7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altLang="en-US" sz="1400" b="1">
                <a:latin typeface="微软雅黑" panose="020B0503020204020204" charset="-122"/>
                <a:cs typeface="微软雅黑" panose="020B0503020204020204" charset="-122"/>
                <a:sym typeface="+mn-ea"/>
              </a:rPr>
              <a:t>并填写党员民主评议测评表</a:t>
            </a:r>
            <a:endParaRPr lang="zh-CN" altLang="en-US" sz="1400" b="1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4785" y="1804542"/>
            <a:ext cx="27686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10535" y="2834640"/>
            <a:ext cx="6483985" cy="2044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en-US" altLang="zh-CN" sz="585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585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年度党员民主评议测评</a:t>
            </a:r>
            <a:endParaRPr lang="zh-CN" sz="5850" b="1" spc="15" dirty="0">
              <a:solidFill>
                <a:srgbClr val="C7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115"/>
              </a:spcBef>
            </a:pPr>
            <a:endParaRPr lang="zh-CN" altLang="en-US" sz="1400" b="1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4785" y="1804542"/>
            <a:ext cx="27686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四</a:t>
            </a: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10535" y="2834640"/>
            <a:ext cx="6483985" cy="1121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altLang="en-US" sz="7200" b="1" spc="15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总结</a:t>
            </a:r>
            <a:endParaRPr lang="zh-CN" altLang="en-US" sz="7200" b="1" spc="15" dirty="0">
              <a:solidFill>
                <a:srgbClr val="C7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4785" y="1804542"/>
            <a:ext cx="276860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五</a:t>
            </a:r>
            <a:r>
              <a:rPr sz="5400" b="1" dirty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rPr>
              <a:t>部分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1143,&quot;width&quot;:19200}"/>
</p:tagLst>
</file>

<file path=ppt/tags/tag2.xml><?xml version="1.0" encoding="utf-8"?>
<p:tagLst xmlns:p="http://schemas.openxmlformats.org/presentationml/2006/main">
  <p:tag name="KSO_WM_UNIT_PLACING_PICTURE_USER_VIEWPORT" val="{&quot;height&quot;:11143,&quot;width&quot;:19200}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工图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WPS 演示</Application>
  <PresentationFormat/>
  <Paragraphs>77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汉仪旗黑-60简</vt:lpstr>
      <vt:lpstr>思源黑体 CN Bold</vt:lpstr>
      <vt:lpstr>思源黑体 CN Heavy</vt:lpstr>
      <vt:lpstr>黑体</vt:lpstr>
      <vt:lpstr>Arial Unicode MS</vt:lpstr>
      <vt:lpstr>等线</vt:lpstr>
      <vt:lpstr>Calibri Light</vt:lpstr>
      <vt:lpstr>Calibri</vt:lpstr>
      <vt:lpstr>工图网</vt:lpstr>
      <vt:lpstr>PowerPoint 演示文稿</vt:lpstr>
      <vt:lpstr>目</vt:lpstr>
      <vt:lpstr>PowerPoint 演示文稿</vt:lpstr>
      <vt:lpstr>问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2019全国两会解读5</dc:title>
  <dc:creator>Sky123.Org</dc:creator>
  <cp:lastModifiedBy>Fair</cp:lastModifiedBy>
  <cp:revision>24</cp:revision>
  <dcterms:created xsi:type="dcterms:W3CDTF">2024-03-08T08:49:00Z</dcterms:created>
  <dcterms:modified xsi:type="dcterms:W3CDTF">2025-03-28T06:36:12Z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6391634ae6cb49d1bcb0340083b89fc5_23</vt:lpwstr>
  </property>
  <property fmtid="{D5CDD505-2E9C-101B-9397-08002B2CF9AE}" pid="3" name="KSOProductBuildVer">
    <vt:lpwstr>2052-11.8.2.8053</vt:lpwstr>
  </property>
</Properties>
</file>