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63" r:id="rId6"/>
    <p:sldId id="283" r:id="rId7"/>
    <p:sldId id="260" r:id="rId8"/>
    <p:sldId id="307" r:id="rId9"/>
    <p:sldId id="308" r:id="rId10"/>
    <p:sldId id="262" r:id="rId11"/>
    <p:sldId id="259" r:id="rId12"/>
    <p:sldId id="261" r:id="rId13"/>
    <p:sldId id="264" r:id="rId14"/>
    <p:sldId id="265" r:id="rId15"/>
    <p:sldId id="267" r:id="rId16"/>
    <p:sldId id="266" r:id="rId17"/>
    <p:sldId id="268" r:id="rId18"/>
    <p:sldId id="270" r:id="rId19"/>
    <p:sldId id="277" r:id="rId20"/>
    <p:sldId id="282" r:id="rId21"/>
  </p:sldIdLst>
  <p:sldSz cx="12192000" cy="6858000"/>
  <p:notesSz cx="6858000" cy="9144000"/>
  <p:embeddedFontLst>
    <p:embeddedFont>
      <p:font typeface="Noto Sans SC" panose="020B0200000000000000"/>
      <p:regular r:id="rId25"/>
    </p:embeddedFont>
    <p:embeddedFont>
      <p:font typeface="方正黑体_GBK" panose="03000509000000000000" charset="-122"/>
      <p:regular r:id="rId26"/>
    </p:embeddedFont>
    <p:embeddedFont>
      <p:font typeface="微软雅黑" panose="020B0503020204020204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246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767EC-45A5-4690-BD18-E11B67407D41}" type="doc">
      <dgm:prSet loTypeId="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9B6BB80D-CE45-4175-8E2D-4905C0D010C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坚持党对教育事业的全面领导</a:t>
          </a:r>
          <a:endParaRPr lang="zh-CN" altLang="en-US"/>
        </a:p>
      </dgm:t>
    </dgm:pt>
    <dgm:pt modelId="{BB1D02B8-EBBE-4750-81F7-841715D8CAD2}" cxnId="{C23D0146-C98D-46F5-B103-FA5799670B1A}" type="parTrans">
      <dgm:prSet/>
      <dgm:spPr/>
      <dgm:t>
        <a:bodyPr/>
        <a:p>
          <a:endParaRPr lang="zh-CN" altLang="en-US"/>
        </a:p>
      </dgm:t>
    </dgm:pt>
    <dgm:pt modelId="{59718BFC-7461-43EC-A70B-78CAAE8F9086}" cxnId="{C23D0146-C98D-46F5-B103-FA5799670B1A}" type="sibTrans">
      <dgm:prSet/>
      <dgm:spPr/>
      <dgm:t>
        <a:bodyPr/>
        <a:p>
          <a:endParaRPr lang="zh-CN" altLang="en-US"/>
        </a:p>
      </dgm:t>
    </dgm:pt>
    <dgm:pt modelId="{4FA167C7-41CD-4946-9FE3-982B93A7A123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坚持把立德树人作为教育的根本任务</a:t>
          </a:r>
          <a:endParaRPr lang="zh-CN" altLang="en-US"/>
        </a:p>
      </dgm:t>
    </dgm:pt>
    <dgm:pt modelId="{0FBEE49D-B4F4-4FDC-A0B8-82C9EAE8FC49}" cxnId="{8CF3614A-7578-487E-BFC5-8773896797DE}" type="parTrans">
      <dgm:prSet/>
      <dgm:spPr/>
      <dgm:t>
        <a:bodyPr/>
        <a:p>
          <a:endParaRPr lang="zh-CN" altLang="en-US"/>
        </a:p>
      </dgm:t>
    </dgm:pt>
    <dgm:pt modelId="{A5DEF5B1-D3B3-42ED-86C6-DE0BFE8F1D5E}" cxnId="{8CF3614A-7578-487E-BFC5-8773896797DE}" type="sibTrans">
      <dgm:prSet/>
      <dgm:spPr/>
      <dgm:t>
        <a:bodyPr/>
        <a:p>
          <a:endParaRPr lang="zh-CN" altLang="en-US"/>
        </a:p>
      </dgm:t>
    </dgm:pt>
    <dgm:pt modelId="{012E2374-9848-4A3A-A4CB-AB21E01F47B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坚持优先发展教育事业</a:t>
          </a:r>
          <a:endParaRPr lang="zh-CN" altLang="en-US"/>
        </a:p>
      </dgm:t>
    </dgm:pt>
    <dgm:pt modelId="{62C7854A-82A8-4FC8-9834-5F3449F276F1}" cxnId="{65513855-2361-4F0D-9EC5-E80508BE003A}" type="parTrans">
      <dgm:prSet/>
      <dgm:spPr/>
      <dgm:t>
        <a:bodyPr/>
        <a:p>
          <a:endParaRPr lang="zh-CN" altLang="en-US"/>
        </a:p>
      </dgm:t>
    </dgm:pt>
    <dgm:pt modelId="{AEF6F788-4997-4B27-9CA3-00098FDB30A5}" cxnId="{65513855-2361-4F0D-9EC5-E80508BE003A}" type="sibTrans">
      <dgm:prSet/>
      <dgm:spPr/>
      <dgm:t>
        <a:bodyPr/>
        <a:p>
          <a:endParaRPr lang="zh-CN" altLang="en-US"/>
        </a:p>
      </dgm:t>
    </dgm:pt>
    <dgm:pt modelId="{7445BF43-8F4F-4601-8E54-44F36454B2A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‌坚持社会主义办学方向</a:t>
          </a:r>
          <a:endParaRPr lang="zh-CN" altLang="en-US"/>
        </a:p>
      </dgm:t>
    </dgm:pt>
    <dgm:pt modelId="{0F92155C-AC9D-4FA3-A8E0-B855B2434614}" cxnId="{02B8F179-2701-4DC6-BD49-68B9B08E849F}" type="parTrans">
      <dgm:prSet/>
      <dgm:spPr/>
      <dgm:t>
        <a:bodyPr/>
        <a:p>
          <a:endParaRPr lang="zh-CN" altLang="en-US"/>
        </a:p>
      </dgm:t>
    </dgm:pt>
    <dgm:pt modelId="{053FC03B-A92E-4CAC-B45E-1DF4D29ECD7A}" cxnId="{02B8F179-2701-4DC6-BD49-68B9B08E849F}" type="sibTrans">
      <dgm:prSet/>
      <dgm:spPr/>
      <dgm:t>
        <a:bodyPr/>
        <a:p>
          <a:endParaRPr lang="zh-CN" altLang="en-US"/>
        </a:p>
      </dgm:t>
    </dgm:pt>
    <dgm:pt modelId="{6509179F-ACA4-4700-A36E-219FB6C410E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坚持扎根中国大地办教育</a:t>
          </a:r>
          <a:endParaRPr lang="zh-CN" altLang="en-US"/>
        </a:p>
      </dgm:t>
    </dgm:pt>
    <dgm:pt modelId="{71565FF3-755E-45E8-BA70-1F310FD4C06B}" cxnId="{03B95260-A01F-44DF-85FF-D77049991D02}" type="parTrans">
      <dgm:prSet/>
      <dgm:spPr/>
      <dgm:t>
        <a:bodyPr/>
        <a:p>
          <a:endParaRPr lang="zh-CN" altLang="en-US"/>
        </a:p>
      </dgm:t>
    </dgm:pt>
    <dgm:pt modelId="{7D36E41E-D04A-42FB-96E3-A252BA9520CB}" cxnId="{03B95260-A01F-44DF-85FF-D77049991D02}" type="sibTrans">
      <dgm:prSet/>
      <dgm:spPr/>
      <dgm:t>
        <a:bodyPr/>
        <a:p>
          <a:endParaRPr lang="zh-CN" altLang="en-US"/>
        </a:p>
      </dgm:t>
    </dgm:pt>
    <dgm:pt modelId="{16AEA67A-3709-4DF9-A700-F7A387995A3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坚持以人民为中心发展教育</a:t>
          </a:r>
          <a:endParaRPr altLang="en-US"/>
        </a:p>
      </dgm:t>
    </dgm:pt>
    <dgm:pt modelId="{6CC3B76F-EBED-41BB-92F5-DEB368D41E28}" cxnId="{2F081606-E031-4A48-B3C9-EC7A37EABD27}" type="parTrans">
      <dgm:prSet/>
      <dgm:spPr/>
    </dgm:pt>
    <dgm:pt modelId="{4E0F8602-0A63-436D-AA1B-D15F3E61492E}" cxnId="{2F081606-E031-4A48-B3C9-EC7A37EABD27}" type="sibTrans">
      <dgm:prSet/>
      <dgm:spPr/>
    </dgm:pt>
    <dgm:pt modelId="{F9C911AB-ABDF-42B0-8092-F2824153BC9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坚持深化教育改革创新</a:t>
          </a:r>
          <a:endParaRPr altLang="en-US"/>
        </a:p>
      </dgm:t>
    </dgm:pt>
    <dgm:pt modelId="{C2955D9A-E090-420D-8414-F69CC403872E}" cxnId="{84B5A749-7BC5-4D13-8BF0-43C1D14D6447}" type="parTrans">
      <dgm:prSet/>
      <dgm:spPr/>
    </dgm:pt>
    <dgm:pt modelId="{90C4BBC7-2593-42B5-8530-5F7FE333F197}" cxnId="{84B5A749-7BC5-4D13-8BF0-43C1D14D6447}" type="sibTrans">
      <dgm:prSet/>
      <dgm:spPr/>
    </dgm:pt>
    <dgm:pt modelId="{9FAECD45-8246-47D4-A6A3-2765018AB03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坚持把服务中华民族伟大复兴作为教育的重要使命‌</a:t>
          </a:r>
          <a:endParaRPr altLang="en-US"/>
        </a:p>
      </dgm:t>
    </dgm:pt>
    <dgm:pt modelId="{09448C28-5DA0-4D1D-9048-EC099377F428}" cxnId="{15EDB9F2-6E5D-4938-B331-8A58FFD5C0FA}" type="parTrans">
      <dgm:prSet/>
      <dgm:spPr/>
    </dgm:pt>
    <dgm:pt modelId="{7BC7A510-3292-4237-8964-B1B6F074B9AF}" cxnId="{15EDB9F2-6E5D-4938-B331-8A58FFD5C0FA}" type="sibTrans">
      <dgm:prSet/>
      <dgm:spPr/>
    </dgm:pt>
    <dgm:pt modelId="{394705F1-52B0-4785-AD27-95619E7E687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坚持把教师队伍建设作为基础工作</a:t>
          </a:r>
          <a:endParaRPr altLang="en-US"/>
        </a:p>
      </dgm:t>
    </dgm:pt>
    <dgm:pt modelId="{BD9AC228-E9F5-4899-9E84-342E9C1241D1}" cxnId="{2C92C6E0-D671-4B38-8F7A-FB975BBA4D99}" type="parTrans">
      <dgm:prSet/>
      <dgm:spPr/>
    </dgm:pt>
    <dgm:pt modelId="{543E26F2-CAF8-42C2-A7CE-10698B6DC345}" cxnId="{2C92C6E0-D671-4B38-8F7A-FB975BBA4D99}" type="sibTrans">
      <dgm:prSet/>
      <dgm:spPr/>
    </dgm:pt>
    <dgm:pt modelId="{6263A432-66E8-42C0-87B1-FDFFB789EC9E}" type="pres">
      <dgm:prSet presAssocID="{A69767EC-45A5-4690-BD18-E11B67407D41}" presName="diagram" presStyleCnt="0">
        <dgm:presLayoutVars>
          <dgm:dir/>
          <dgm:resizeHandles val="exact"/>
        </dgm:presLayoutVars>
      </dgm:prSet>
      <dgm:spPr/>
    </dgm:pt>
    <dgm:pt modelId="{45BC76BB-AE4B-4A92-A58B-7E063DBD1E24}" type="pres">
      <dgm:prSet presAssocID="{9B6BB80D-CE45-4175-8E2D-4905C0D010CD}" presName="node" presStyleLbl="node1" presStyleIdx="0" presStyleCnt="9">
        <dgm:presLayoutVars>
          <dgm:bulletEnabled val="1"/>
        </dgm:presLayoutVars>
      </dgm:prSet>
      <dgm:spPr/>
    </dgm:pt>
    <dgm:pt modelId="{27FEB09D-0795-4328-AC3A-216994F3D6B6}" type="pres">
      <dgm:prSet presAssocID="{59718BFC-7461-43EC-A70B-78CAAE8F9086}" presName="sibTrans" presStyleCnt="0"/>
      <dgm:spPr/>
    </dgm:pt>
    <dgm:pt modelId="{847E901F-75F0-4307-BA30-D30DEFF4E488}" type="pres">
      <dgm:prSet presAssocID="{4FA167C7-41CD-4946-9FE3-982B93A7A123}" presName="node" presStyleLbl="node1" presStyleIdx="1" presStyleCnt="9">
        <dgm:presLayoutVars>
          <dgm:bulletEnabled val="1"/>
        </dgm:presLayoutVars>
      </dgm:prSet>
      <dgm:spPr/>
    </dgm:pt>
    <dgm:pt modelId="{53665879-D2CA-4AD3-85DF-9C98D3EE79E3}" type="pres">
      <dgm:prSet presAssocID="{A5DEF5B1-D3B3-42ED-86C6-DE0BFE8F1D5E}" presName="sibTrans" presStyleCnt="0"/>
      <dgm:spPr/>
    </dgm:pt>
    <dgm:pt modelId="{43B36D94-2B60-4FDF-86E6-EEE9BC8470EF}" type="pres">
      <dgm:prSet presAssocID="{012E2374-9848-4A3A-A4CB-AB21E01F47B2}" presName="node" presStyleLbl="node1" presStyleIdx="2" presStyleCnt="9">
        <dgm:presLayoutVars>
          <dgm:bulletEnabled val="1"/>
        </dgm:presLayoutVars>
      </dgm:prSet>
      <dgm:spPr/>
    </dgm:pt>
    <dgm:pt modelId="{E204F384-F171-43F9-9CC1-375ABE603CAC}" type="pres">
      <dgm:prSet presAssocID="{AEF6F788-4997-4B27-9CA3-00098FDB30A5}" presName="sibTrans" presStyleCnt="0"/>
      <dgm:spPr/>
    </dgm:pt>
    <dgm:pt modelId="{20B5779C-E87E-412E-8710-5EC38FEF4CEE}" type="pres">
      <dgm:prSet presAssocID="{7445BF43-8F4F-4601-8E54-44F36454B2AE}" presName="node" presStyleLbl="node1" presStyleIdx="3" presStyleCnt="9">
        <dgm:presLayoutVars>
          <dgm:bulletEnabled val="1"/>
        </dgm:presLayoutVars>
      </dgm:prSet>
      <dgm:spPr/>
    </dgm:pt>
    <dgm:pt modelId="{BF172A2B-4638-4663-910A-85711461A2EC}" type="pres">
      <dgm:prSet presAssocID="{053FC03B-A92E-4CAC-B45E-1DF4D29ECD7A}" presName="sibTrans" presStyleCnt="0"/>
      <dgm:spPr/>
    </dgm:pt>
    <dgm:pt modelId="{40824626-A253-450E-83D8-4E8EE145074C}" type="pres">
      <dgm:prSet presAssocID="{6509179F-ACA4-4700-A36E-219FB6C410E8}" presName="node" presStyleLbl="node1" presStyleIdx="4" presStyleCnt="9">
        <dgm:presLayoutVars>
          <dgm:bulletEnabled val="1"/>
        </dgm:presLayoutVars>
      </dgm:prSet>
      <dgm:spPr/>
    </dgm:pt>
    <dgm:pt modelId="{4EBF35A1-E786-4D31-B5AE-4C8A6AC75E13}" type="pres">
      <dgm:prSet presAssocID="{7D36E41E-D04A-42FB-96E3-A252BA9520CB}" presName="sibTrans" presStyleCnt="0"/>
      <dgm:spPr/>
    </dgm:pt>
    <dgm:pt modelId="{FAEBE458-78C8-4D98-B060-5AA36FE9FFB8}" type="pres">
      <dgm:prSet presAssocID="{16AEA67A-3709-4DF9-A700-F7A387995A38}" presName="node" presStyleLbl="node1" presStyleIdx="5" presStyleCnt="9">
        <dgm:presLayoutVars>
          <dgm:bulletEnabled val="1"/>
        </dgm:presLayoutVars>
      </dgm:prSet>
      <dgm:spPr/>
    </dgm:pt>
    <dgm:pt modelId="{6AD5ADC1-6D38-419D-BB10-784A8714D06A}" type="pres">
      <dgm:prSet presAssocID="{4E0F8602-0A63-436D-AA1B-D15F3E61492E}" presName="sibTrans" presStyleCnt="0"/>
      <dgm:spPr/>
    </dgm:pt>
    <dgm:pt modelId="{761A6EA4-D411-4729-8C2C-D14AD238F4A8}" type="pres">
      <dgm:prSet presAssocID="{F9C911AB-ABDF-42B0-8092-F2824153BC9E}" presName="node" presStyleLbl="node1" presStyleIdx="6" presStyleCnt="9">
        <dgm:presLayoutVars>
          <dgm:bulletEnabled val="1"/>
        </dgm:presLayoutVars>
      </dgm:prSet>
      <dgm:spPr/>
    </dgm:pt>
    <dgm:pt modelId="{0DF2409E-C31D-4668-8DE4-F61DE7A33C8F}" type="pres">
      <dgm:prSet presAssocID="{90C4BBC7-2593-42B5-8530-5F7FE333F197}" presName="sibTrans" presStyleCnt="0"/>
      <dgm:spPr/>
    </dgm:pt>
    <dgm:pt modelId="{D6939FFA-29F2-41FA-AE94-2625D81E276D}" type="pres">
      <dgm:prSet presAssocID="{9FAECD45-8246-47D4-A6A3-2765018AB032}" presName="node" presStyleLbl="node1" presStyleIdx="7" presStyleCnt="9">
        <dgm:presLayoutVars>
          <dgm:bulletEnabled val="1"/>
        </dgm:presLayoutVars>
      </dgm:prSet>
      <dgm:spPr/>
    </dgm:pt>
    <dgm:pt modelId="{9B856275-16C5-4F2C-B7D4-E63CD776CDB9}" type="pres">
      <dgm:prSet presAssocID="{7BC7A510-3292-4237-8964-B1B6F074B9AF}" presName="sibTrans" presStyleCnt="0"/>
      <dgm:spPr/>
    </dgm:pt>
    <dgm:pt modelId="{67DDE59A-8729-4281-BBD6-29F9B8131D6A}" type="pres">
      <dgm:prSet presAssocID="{394705F1-52B0-4785-AD27-95619E7E6878}" presName="node" presStyleLbl="node1" presStyleIdx="8" presStyleCnt="9">
        <dgm:presLayoutVars>
          <dgm:bulletEnabled val="1"/>
        </dgm:presLayoutVars>
      </dgm:prSet>
      <dgm:spPr/>
    </dgm:pt>
  </dgm:ptLst>
  <dgm:cxnLst>
    <dgm:cxn modelId="{C23D0146-C98D-46F5-B103-FA5799670B1A}" srcId="{A69767EC-45A5-4690-BD18-E11B67407D41}" destId="{9B6BB80D-CE45-4175-8E2D-4905C0D010CD}" srcOrd="0" destOrd="0" parTransId="{BB1D02B8-EBBE-4750-81F7-841715D8CAD2}" sibTransId="{59718BFC-7461-43EC-A70B-78CAAE8F9086}"/>
    <dgm:cxn modelId="{8CF3614A-7578-487E-BFC5-8773896797DE}" srcId="{A69767EC-45A5-4690-BD18-E11B67407D41}" destId="{4FA167C7-41CD-4946-9FE3-982B93A7A123}" srcOrd="1" destOrd="0" parTransId="{0FBEE49D-B4F4-4FDC-A0B8-82C9EAE8FC49}" sibTransId="{A5DEF5B1-D3B3-42ED-86C6-DE0BFE8F1D5E}"/>
    <dgm:cxn modelId="{65513855-2361-4F0D-9EC5-E80508BE003A}" srcId="{A69767EC-45A5-4690-BD18-E11B67407D41}" destId="{012E2374-9848-4A3A-A4CB-AB21E01F47B2}" srcOrd="2" destOrd="0" parTransId="{62C7854A-82A8-4FC8-9834-5F3449F276F1}" sibTransId="{AEF6F788-4997-4B27-9CA3-00098FDB30A5}"/>
    <dgm:cxn modelId="{02B8F179-2701-4DC6-BD49-68B9B08E849F}" srcId="{A69767EC-45A5-4690-BD18-E11B67407D41}" destId="{7445BF43-8F4F-4601-8E54-44F36454B2AE}" srcOrd="3" destOrd="0" parTransId="{0F92155C-AC9D-4FA3-A8E0-B855B2434614}" sibTransId="{053FC03B-A92E-4CAC-B45E-1DF4D29ECD7A}"/>
    <dgm:cxn modelId="{03B95260-A01F-44DF-85FF-D77049991D02}" srcId="{A69767EC-45A5-4690-BD18-E11B67407D41}" destId="{6509179F-ACA4-4700-A36E-219FB6C410E8}" srcOrd="4" destOrd="0" parTransId="{71565FF3-755E-45E8-BA70-1F310FD4C06B}" sibTransId="{7D36E41E-D04A-42FB-96E3-A252BA9520CB}"/>
    <dgm:cxn modelId="{2F081606-E031-4A48-B3C9-EC7A37EABD27}" srcId="{A69767EC-45A5-4690-BD18-E11B67407D41}" destId="{16AEA67A-3709-4DF9-A700-F7A387995A38}" srcOrd="5" destOrd="0" parTransId="{6CC3B76F-EBED-41BB-92F5-DEB368D41E28}" sibTransId="{4E0F8602-0A63-436D-AA1B-D15F3E61492E}"/>
    <dgm:cxn modelId="{84B5A749-7BC5-4D13-8BF0-43C1D14D6447}" srcId="{A69767EC-45A5-4690-BD18-E11B67407D41}" destId="{F9C911AB-ABDF-42B0-8092-F2824153BC9E}" srcOrd="6" destOrd="0" parTransId="{C2955D9A-E090-420D-8414-F69CC403872E}" sibTransId="{90C4BBC7-2593-42B5-8530-5F7FE333F197}"/>
    <dgm:cxn modelId="{15EDB9F2-6E5D-4938-B331-8A58FFD5C0FA}" srcId="{A69767EC-45A5-4690-BD18-E11B67407D41}" destId="{9FAECD45-8246-47D4-A6A3-2765018AB032}" srcOrd="7" destOrd="0" parTransId="{09448C28-5DA0-4D1D-9048-EC099377F428}" sibTransId="{7BC7A510-3292-4237-8964-B1B6F074B9AF}"/>
    <dgm:cxn modelId="{2C92C6E0-D671-4B38-8F7A-FB975BBA4D99}" srcId="{A69767EC-45A5-4690-BD18-E11B67407D41}" destId="{394705F1-52B0-4785-AD27-95619E7E6878}" srcOrd="8" destOrd="0" parTransId="{BD9AC228-E9F5-4899-9E84-342E9C1241D1}" sibTransId="{543E26F2-CAF8-42C2-A7CE-10698B6DC345}"/>
    <dgm:cxn modelId="{562F1662-4B4E-48E5-A9AC-18ED7FD1DD49}" type="presOf" srcId="{A69767EC-45A5-4690-BD18-E11B67407D41}" destId="{6263A432-66E8-42C0-87B1-FDFFB789EC9E}" srcOrd="0" destOrd="0" presId="urn:microsoft.com/office/officeart/2005/8/layout/default"/>
    <dgm:cxn modelId="{5BD8151B-A4DF-4FF7-9D7D-C58BF099D258}" type="presParOf" srcId="{6263A432-66E8-42C0-87B1-FDFFB789EC9E}" destId="{45BC76BB-AE4B-4A92-A58B-7E063DBD1E24}" srcOrd="0" destOrd="0" presId="urn:microsoft.com/office/officeart/2005/8/layout/default"/>
    <dgm:cxn modelId="{2F0DC401-14E7-406C-B94D-F99F4B05356B}" type="presOf" srcId="{9B6BB80D-CE45-4175-8E2D-4905C0D010CD}" destId="{45BC76BB-AE4B-4A92-A58B-7E063DBD1E24}" srcOrd="0" destOrd="0" presId="urn:microsoft.com/office/officeart/2005/8/layout/default"/>
    <dgm:cxn modelId="{BE3FD86F-F21C-426D-91B6-BB821E6E6425}" type="presParOf" srcId="{6263A432-66E8-42C0-87B1-FDFFB789EC9E}" destId="{27FEB09D-0795-4328-AC3A-216994F3D6B6}" srcOrd="1" destOrd="0" presId="urn:microsoft.com/office/officeart/2005/8/layout/default"/>
    <dgm:cxn modelId="{D4B33BB1-D86E-41A2-AC15-9178EC4C05F6}" type="presParOf" srcId="{6263A432-66E8-42C0-87B1-FDFFB789EC9E}" destId="{847E901F-75F0-4307-BA30-D30DEFF4E488}" srcOrd="2" destOrd="0" presId="urn:microsoft.com/office/officeart/2005/8/layout/default"/>
    <dgm:cxn modelId="{E647D928-02BC-4B67-874D-04BCC61D12CB}" type="presOf" srcId="{4FA167C7-41CD-4946-9FE3-982B93A7A123}" destId="{847E901F-75F0-4307-BA30-D30DEFF4E488}" srcOrd="0" destOrd="0" presId="urn:microsoft.com/office/officeart/2005/8/layout/default"/>
    <dgm:cxn modelId="{5FA16F98-8670-4189-8F04-074FF2A2203A}" type="presParOf" srcId="{6263A432-66E8-42C0-87B1-FDFFB789EC9E}" destId="{53665879-D2CA-4AD3-85DF-9C98D3EE79E3}" srcOrd="3" destOrd="0" presId="urn:microsoft.com/office/officeart/2005/8/layout/default"/>
    <dgm:cxn modelId="{C6363408-1DE3-42A9-9E5C-9949FEF7A23A}" type="presParOf" srcId="{6263A432-66E8-42C0-87B1-FDFFB789EC9E}" destId="{43B36D94-2B60-4FDF-86E6-EEE9BC8470EF}" srcOrd="4" destOrd="0" presId="urn:microsoft.com/office/officeart/2005/8/layout/default"/>
    <dgm:cxn modelId="{9811BB61-2615-4DEA-BB7B-C502D97CBDF1}" type="presOf" srcId="{012E2374-9848-4A3A-A4CB-AB21E01F47B2}" destId="{43B36D94-2B60-4FDF-86E6-EEE9BC8470EF}" srcOrd="0" destOrd="0" presId="urn:microsoft.com/office/officeart/2005/8/layout/default"/>
    <dgm:cxn modelId="{91817424-9F04-4DD8-A7E8-8A01752CA8D7}" type="presParOf" srcId="{6263A432-66E8-42C0-87B1-FDFFB789EC9E}" destId="{E204F384-F171-43F9-9CC1-375ABE603CAC}" srcOrd="5" destOrd="0" presId="urn:microsoft.com/office/officeart/2005/8/layout/default"/>
    <dgm:cxn modelId="{E05E759C-29A7-45B6-930A-A42731C9032B}" type="presParOf" srcId="{6263A432-66E8-42C0-87B1-FDFFB789EC9E}" destId="{20B5779C-E87E-412E-8710-5EC38FEF4CEE}" srcOrd="6" destOrd="0" presId="urn:microsoft.com/office/officeart/2005/8/layout/default"/>
    <dgm:cxn modelId="{A527AA7E-82C0-4028-83A0-53D3CFE45D99}" type="presOf" srcId="{7445BF43-8F4F-4601-8E54-44F36454B2AE}" destId="{20B5779C-E87E-412E-8710-5EC38FEF4CEE}" srcOrd="0" destOrd="0" presId="urn:microsoft.com/office/officeart/2005/8/layout/default"/>
    <dgm:cxn modelId="{52CDA3E7-48B4-4407-AB10-DE4D6E3BFB11}" type="presParOf" srcId="{6263A432-66E8-42C0-87B1-FDFFB789EC9E}" destId="{BF172A2B-4638-4663-910A-85711461A2EC}" srcOrd="7" destOrd="0" presId="urn:microsoft.com/office/officeart/2005/8/layout/default"/>
    <dgm:cxn modelId="{0A3F852B-1502-4C35-B44F-820A6BADB084}" type="presParOf" srcId="{6263A432-66E8-42C0-87B1-FDFFB789EC9E}" destId="{40824626-A253-450E-83D8-4E8EE145074C}" srcOrd="8" destOrd="0" presId="urn:microsoft.com/office/officeart/2005/8/layout/default"/>
    <dgm:cxn modelId="{D81236D3-63EE-4E16-86DE-6B17B98FD248}" type="presOf" srcId="{6509179F-ACA4-4700-A36E-219FB6C410E8}" destId="{40824626-A253-450E-83D8-4E8EE145074C}" srcOrd="0" destOrd="0" presId="urn:microsoft.com/office/officeart/2005/8/layout/default"/>
    <dgm:cxn modelId="{0020E478-3EDA-4769-A976-4844798579FE}" type="presParOf" srcId="{6263A432-66E8-42C0-87B1-FDFFB789EC9E}" destId="{4EBF35A1-E786-4D31-B5AE-4C8A6AC75E13}" srcOrd="9" destOrd="0" presId="urn:microsoft.com/office/officeart/2005/8/layout/default"/>
    <dgm:cxn modelId="{914D0FFB-0CE3-4CF1-8B09-F4823053A793}" type="presParOf" srcId="{6263A432-66E8-42C0-87B1-FDFFB789EC9E}" destId="{FAEBE458-78C8-4D98-B060-5AA36FE9FFB8}" srcOrd="10" destOrd="0" presId="urn:microsoft.com/office/officeart/2005/8/layout/default"/>
    <dgm:cxn modelId="{304D5C2C-F9B6-48D7-A663-F916DD53D479}" type="presOf" srcId="{16AEA67A-3709-4DF9-A700-F7A387995A38}" destId="{FAEBE458-78C8-4D98-B060-5AA36FE9FFB8}" srcOrd="0" destOrd="0" presId="urn:microsoft.com/office/officeart/2005/8/layout/default"/>
    <dgm:cxn modelId="{355A12EB-F3D7-4E11-A1D5-982978A33C89}" type="presParOf" srcId="{6263A432-66E8-42C0-87B1-FDFFB789EC9E}" destId="{6AD5ADC1-6D38-419D-BB10-784A8714D06A}" srcOrd="11" destOrd="0" presId="urn:microsoft.com/office/officeart/2005/8/layout/default"/>
    <dgm:cxn modelId="{0A2BA022-12EF-45A1-87EA-2AE30BA36E78}" type="presParOf" srcId="{6263A432-66E8-42C0-87B1-FDFFB789EC9E}" destId="{761A6EA4-D411-4729-8C2C-D14AD238F4A8}" srcOrd="12" destOrd="0" presId="urn:microsoft.com/office/officeart/2005/8/layout/default"/>
    <dgm:cxn modelId="{690AB0FF-6BC3-401B-8235-92C8AEE9C2ED}" type="presOf" srcId="{F9C911AB-ABDF-42B0-8092-F2824153BC9E}" destId="{761A6EA4-D411-4729-8C2C-D14AD238F4A8}" srcOrd="0" destOrd="0" presId="urn:microsoft.com/office/officeart/2005/8/layout/default"/>
    <dgm:cxn modelId="{61A37467-1E83-4A9C-94EC-3CB91C672BA0}" type="presParOf" srcId="{6263A432-66E8-42C0-87B1-FDFFB789EC9E}" destId="{0DF2409E-C31D-4668-8DE4-F61DE7A33C8F}" srcOrd="13" destOrd="0" presId="urn:microsoft.com/office/officeart/2005/8/layout/default"/>
    <dgm:cxn modelId="{8861C4F9-2270-4334-8788-45C114B7C3B9}" type="presParOf" srcId="{6263A432-66E8-42C0-87B1-FDFFB789EC9E}" destId="{D6939FFA-29F2-41FA-AE94-2625D81E276D}" srcOrd="14" destOrd="0" presId="urn:microsoft.com/office/officeart/2005/8/layout/default"/>
    <dgm:cxn modelId="{336F7393-2C0D-4D29-8F68-1D410CE5B225}" type="presOf" srcId="{9FAECD45-8246-47D4-A6A3-2765018AB032}" destId="{D6939FFA-29F2-41FA-AE94-2625D81E276D}" srcOrd="0" destOrd="0" presId="urn:microsoft.com/office/officeart/2005/8/layout/default"/>
    <dgm:cxn modelId="{19028777-6662-4A64-A463-9C0A1708DD35}" type="presParOf" srcId="{6263A432-66E8-42C0-87B1-FDFFB789EC9E}" destId="{9B856275-16C5-4F2C-B7D4-E63CD776CDB9}" srcOrd="15" destOrd="0" presId="urn:microsoft.com/office/officeart/2005/8/layout/default"/>
    <dgm:cxn modelId="{D5F6E1B2-3B9E-4517-9B15-B9FB68131113}" type="presParOf" srcId="{6263A432-66E8-42C0-87B1-FDFFB789EC9E}" destId="{67DDE59A-8729-4281-BBD6-29F9B8131D6A}" srcOrd="16" destOrd="0" presId="urn:microsoft.com/office/officeart/2005/8/layout/default"/>
    <dgm:cxn modelId="{1B515B3F-9349-4833-8DAC-F6AC96D4AE8F}" type="presOf" srcId="{394705F1-52B0-4785-AD27-95619E7E6878}" destId="{67DDE59A-8729-4281-BBD6-29F9B8131D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84720" cy="4248150"/>
        <a:chOff x="0" y="0"/>
        <a:chExt cx="7284720" cy="4248150"/>
      </a:xfrm>
    </dsp:grpSpPr>
    <dsp:sp modelId="{45BC76BB-AE4B-4A92-A58B-7E063DBD1E24}">
      <dsp:nvSpPr>
        <dsp:cNvPr id="3" name="矩形 2"/>
        <dsp:cNvSpPr/>
      </dsp:nvSpPr>
      <dsp:spPr bwMode="white">
        <a:xfrm>
          <a:off x="244721" y="-161"/>
          <a:ext cx="2125303" cy="12751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坚持党对教育事业的全面领导</a:t>
          </a:r>
          <a:endParaRPr lang="zh-CN" altLang="en-US"/>
        </a:p>
      </dsp:txBody>
      <dsp:txXfrm>
        <a:off x="244721" y="-161"/>
        <a:ext cx="2125303" cy="1275182"/>
      </dsp:txXfrm>
    </dsp:sp>
    <dsp:sp modelId="{847E901F-75F0-4307-BA30-D30DEFF4E488}">
      <dsp:nvSpPr>
        <dsp:cNvPr id="4" name="矩形 3"/>
        <dsp:cNvSpPr/>
      </dsp:nvSpPr>
      <dsp:spPr bwMode="white">
        <a:xfrm>
          <a:off x="2582554" y="-161"/>
          <a:ext cx="2125303" cy="12751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坚持把立德树人作为教育的根本任务</a:t>
          </a:r>
          <a:endParaRPr lang="zh-CN" altLang="en-US"/>
        </a:p>
      </dsp:txBody>
      <dsp:txXfrm>
        <a:off x="2582554" y="-161"/>
        <a:ext cx="2125303" cy="1275182"/>
      </dsp:txXfrm>
    </dsp:sp>
    <dsp:sp modelId="{43B36D94-2B60-4FDF-86E6-EEE9BC8470EF}">
      <dsp:nvSpPr>
        <dsp:cNvPr id="5" name="矩形 4"/>
        <dsp:cNvSpPr/>
      </dsp:nvSpPr>
      <dsp:spPr bwMode="white">
        <a:xfrm>
          <a:off x="4920387" y="-161"/>
          <a:ext cx="2125303" cy="12751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坚持优先发展教育事业</a:t>
          </a:r>
          <a:endParaRPr lang="zh-CN" altLang="en-US"/>
        </a:p>
      </dsp:txBody>
      <dsp:txXfrm>
        <a:off x="4920387" y="-161"/>
        <a:ext cx="2125303" cy="1275182"/>
      </dsp:txXfrm>
    </dsp:sp>
    <dsp:sp modelId="{20B5779C-E87E-412E-8710-5EC38FEF4CEE}">
      <dsp:nvSpPr>
        <dsp:cNvPr id="6" name="矩形 5"/>
        <dsp:cNvSpPr/>
      </dsp:nvSpPr>
      <dsp:spPr bwMode="white">
        <a:xfrm>
          <a:off x="244721" y="1486484"/>
          <a:ext cx="2125303" cy="12751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‌坚持社会主义办学方向</a:t>
          </a:r>
          <a:endParaRPr lang="zh-CN" altLang="en-US"/>
        </a:p>
      </dsp:txBody>
      <dsp:txXfrm>
        <a:off x="244721" y="1486484"/>
        <a:ext cx="2125303" cy="1275182"/>
      </dsp:txXfrm>
    </dsp:sp>
    <dsp:sp modelId="{40824626-A253-450E-83D8-4E8EE145074C}">
      <dsp:nvSpPr>
        <dsp:cNvPr id="7" name="矩形 6"/>
        <dsp:cNvSpPr/>
      </dsp:nvSpPr>
      <dsp:spPr bwMode="white">
        <a:xfrm>
          <a:off x="2582554" y="1486484"/>
          <a:ext cx="2125303" cy="12751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坚持扎根中国大地办教育</a:t>
          </a:r>
          <a:endParaRPr lang="zh-CN" altLang="en-US"/>
        </a:p>
      </dsp:txBody>
      <dsp:txXfrm>
        <a:off x="2582554" y="1486484"/>
        <a:ext cx="2125303" cy="1275182"/>
      </dsp:txXfrm>
    </dsp:sp>
    <dsp:sp modelId="{FAEBE458-78C8-4D98-B060-5AA36FE9FFB8}">
      <dsp:nvSpPr>
        <dsp:cNvPr id="8" name="矩形 7"/>
        <dsp:cNvSpPr/>
      </dsp:nvSpPr>
      <dsp:spPr bwMode="white">
        <a:xfrm>
          <a:off x="4920387" y="1486484"/>
          <a:ext cx="2125303" cy="12751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坚持以人民为中心发展教育</a:t>
          </a:r>
          <a:endParaRPr altLang="en-US"/>
        </a:p>
      </dsp:txBody>
      <dsp:txXfrm>
        <a:off x="4920387" y="1486484"/>
        <a:ext cx="2125303" cy="1275182"/>
      </dsp:txXfrm>
    </dsp:sp>
    <dsp:sp modelId="{761A6EA4-D411-4729-8C2C-D14AD238F4A8}">
      <dsp:nvSpPr>
        <dsp:cNvPr id="9" name="矩形 8"/>
        <dsp:cNvSpPr/>
      </dsp:nvSpPr>
      <dsp:spPr bwMode="white">
        <a:xfrm>
          <a:off x="244721" y="2973129"/>
          <a:ext cx="2125303" cy="12751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坚持深化教育改革创新</a:t>
          </a:r>
          <a:endParaRPr altLang="en-US"/>
        </a:p>
      </dsp:txBody>
      <dsp:txXfrm>
        <a:off x="244721" y="2973129"/>
        <a:ext cx="2125303" cy="1275182"/>
      </dsp:txXfrm>
    </dsp:sp>
    <dsp:sp modelId="{D6939FFA-29F2-41FA-AE94-2625D81E276D}">
      <dsp:nvSpPr>
        <dsp:cNvPr id="10" name="矩形 9"/>
        <dsp:cNvSpPr/>
      </dsp:nvSpPr>
      <dsp:spPr bwMode="white">
        <a:xfrm>
          <a:off x="2582554" y="2973129"/>
          <a:ext cx="2125303" cy="12751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坚持把服务中华民族伟大复兴作为教育的重要使命‌</a:t>
          </a:r>
          <a:endParaRPr altLang="en-US"/>
        </a:p>
      </dsp:txBody>
      <dsp:txXfrm>
        <a:off x="2582554" y="2973129"/>
        <a:ext cx="2125303" cy="1275182"/>
      </dsp:txXfrm>
    </dsp:sp>
    <dsp:sp modelId="{67DDE59A-8729-4281-BBD6-29F9B8131D6A}">
      <dsp:nvSpPr>
        <dsp:cNvPr id="11" name="矩形 10"/>
        <dsp:cNvSpPr/>
      </dsp:nvSpPr>
      <dsp:spPr bwMode="white">
        <a:xfrm>
          <a:off x="4920387" y="2973129"/>
          <a:ext cx="2125303" cy="127518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坚持把教师队伍建设作为基础工作</a:t>
          </a:r>
          <a:endParaRPr altLang="en-US"/>
        </a:p>
      </dsp:txBody>
      <dsp:txXfrm>
        <a:off x="4920387" y="2973129"/>
        <a:ext cx="2125303" cy="1275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72951" y="4499017"/>
            <a:ext cx="2056587" cy="434059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zh-CN" sz="1800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工学院</a:t>
            </a:r>
            <a:endParaRPr lang="zh-CN" sz="1800">
              <a:solidFill>
                <a:srgbClr val="FFFFB3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887803" y="4506468"/>
            <a:ext cx="2077143" cy="419156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2025</a:t>
            </a:r>
            <a:r>
              <a:rPr lang="zh-CN" altLang="en-US" sz="1800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年</a:t>
            </a:r>
            <a:r>
              <a:rPr lang="en-US" sz="1800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4</a:t>
            </a:r>
            <a:r>
              <a:rPr lang="zh-CN" altLang="en-US" sz="1800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月</a:t>
            </a:r>
            <a:endParaRPr lang="zh-CN" altLang="en-US" sz="1800">
              <a:solidFill>
                <a:srgbClr val="FFFFB3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524375" y="1488393"/>
            <a:ext cx="3262273" cy="419156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defRPr/>
            </a:pPr>
            <a:r>
              <a:rPr lang="en-US" sz="1425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WORK SUMMARY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1229733" y="1974225"/>
            <a:ext cx="9732534" cy="227516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5400" b="1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加强作风建设    践行育人使命</a:t>
            </a:r>
            <a:endParaRPr lang="en-US" sz="5400" b="1">
              <a:solidFill>
                <a:srgbClr val="FFFFB3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476250" y="265430"/>
            <a:ext cx="6158865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（1）习近平关于锲而不舍落实中央八项规定精神的重要论述</a:t>
            </a:r>
            <a:endParaRPr lang="en-US" sz="2000" b="1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745" y="255905"/>
            <a:ext cx="5189220" cy="6345555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476250" y="2587625"/>
            <a:ext cx="6424295" cy="19710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（2）《习近平关于加强党的作风建设论述摘编》之《作风问题核心是党同人民群众的关系问题》《中央八项规定是改进作风的切入口和动员令，是长期有效的铁规矩、硬杠杠》</a:t>
            </a:r>
            <a:endParaRPr lang="en-US" sz="2000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职业信仰强化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通过警示教育、红色基地实践等活动，筑牢教师“为党育人”的初心。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专业能力融合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将作风要求与师资培训结合，如“四有好老师”专题研修班增设“学术伦理”“师生关系边界”等课程。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激励机制创新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设立“师德先锋奖”，对作风扎实的教师在课题申报、评优评先中予以倾斜，形成“重德重能”的鲜明导向。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0715" y="572135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高校实践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493645" y="1358900"/>
            <a:ext cx="8609330" cy="9944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54758" y="1410128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第一，这是巩固拓展主题教育成果、巩固深化党纪学习教育成果，纵深推进全面从严治党的重要举措。</a:t>
            </a:r>
            <a:endParaRPr lang="en-US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865" y="1262380"/>
            <a:ext cx="1452880" cy="1268730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（3）中共中央党校——《为什么当前要开展深入贯彻中央八项规定精神学习教育》</a:t>
            </a:r>
            <a:endParaRPr lang="en-US" sz="2400" b="1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sp>
        <p:nvSpPr>
          <p:cNvPr id="15" name="AutoShape 4"/>
          <p:cNvSpPr/>
          <p:nvPr/>
        </p:nvSpPr>
        <p:spPr>
          <a:xfrm>
            <a:off x="1732280" y="2796540"/>
            <a:ext cx="8609330" cy="9944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6" name="TextBox 5"/>
          <p:cNvSpPr txBox="1"/>
          <p:nvPr/>
        </p:nvSpPr>
        <p:spPr>
          <a:xfrm>
            <a:off x="2493393" y="2847768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第二，这是解决党的作风建设存在的突出问题，密切党群干群关系，巩固党的长期执政地位的必然要求。</a:t>
            </a:r>
            <a:endParaRPr lang="en-US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80930" y="2796540"/>
            <a:ext cx="1210945" cy="1057910"/>
          </a:xfrm>
          <a:prstGeom prst="hexagon">
            <a:avLst/>
          </a:prstGeom>
        </p:spPr>
      </p:pic>
      <p:sp>
        <p:nvSpPr>
          <p:cNvPr id="17" name="AutoShape 4"/>
          <p:cNvSpPr/>
          <p:nvPr/>
        </p:nvSpPr>
        <p:spPr>
          <a:xfrm>
            <a:off x="2493645" y="4109085"/>
            <a:ext cx="8609330" cy="9944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3254758" y="416031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第三，这是以中国式现代化全面推进强国建设、民族复兴，顺利完成党和国家各项事业目标任务的有力保障。</a:t>
            </a:r>
            <a:endParaRPr lang="en-US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9715" y="4037965"/>
            <a:ext cx="1254125" cy="1095375"/>
          </a:xfrm>
          <a:prstGeom prst="hexagon">
            <a:avLst/>
          </a:prstGeom>
        </p:spPr>
      </p:pic>
      <p:sp>
        <p:nvSpPr>
          <p:cNvPr id="19" name="AutoShape 4"/>
          <p:cNvSpPr/>
          <p:nvPr/>
        </p:nvSpPr>
        <p:spPr>
          <a:xfrm>
            <a:off x="1732280" y="5417185"/>
            <a:ext cx="8609330" cy="994410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5"/>
          <p:cNvSpPr txBox="1"/>
          <p:nvPr/>
        </p:nvSpPr>
        <p:spPr>
          <a:xfrm>
            <a:off x="2493393" y="546841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第四，这是持之以恒继承和弘扬党的光荣传统和优良作风，以党风带政风促民风的有力举措。</a:t>
            </a:r>
            <a:endParaRPr lang="en-US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pic>
        <p:nvPicPr>
          <p:cNvPr id="22" name="Picture 7" descr="C:\Users\黎玲\Desktop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142855" y="5353685"/>
            <a:ext cx="1057275" cy="1057910"/>
          </a:xfrm>
          <a:prstGeom prst="hexagon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6681949" y="4912895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（4）习近平《论教育》之《大力弘扬教育家精神，为党育人为国育才》</a:t>
            </a:r>
            <a:endParaRPr lang="en-US" sz="2400" b="1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41325" y="5398770"/>
            <a:ext cx="3456305" cy="1153160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656945" y="5792287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知识传授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214495" y="5398770"/>
            <a:ext cx="3456305" cy="1124585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430095" y="5792287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价值引领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987665" y="5398770"/>
            <a:ext cx="3456305" cy="1124585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203245" y="5792287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能力锻造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206521" y="4175182"/>
            <a:ext cx="1475427" cy="1475427"/>
          </a:xfrm>
          <a:prstGeom prst="ellipse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969330" y="4175182"/>
            <a:ext cx="1475427" cy="1475427"/>
          </a:xfrm>
          <a:prstGeom prst="ellipse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1431554" y="4175182"/>
            <a:ext cx="1475427" cy="1475427"/>
          </a:xfrm>
          <a:prstGeom prst="ellipse">
            <a:avLst/>
          </a:prstGeom>
        </p:spPr>
      </p:pic>
      <p:cxnSp>
        <p:nvCxnSpPr>
          <p:cNvPr id="16" name="Connector 16"/>
          <p:cNvCxnSpPr/>
          <p:nvPr/>
        </p:nvCxnSpPr>
        <p:spPr>
          <a:xfrm>
            <a:off x="2906981" y="4912895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590" y="1089025"/>
            <a:ext cx="5172075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409575" y="426720"/>
            <a:ext cx="11239500" cy="254381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2.个人自学</a:t>
            </a:r>
            <a:endParaRPr lang="en-US" sz="2400" b="1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（1）学习《人民日报》文章——《徒木立信焕发新活力，干净干事创造新伟业——写在全党深入贯彻中央八项规定精神学习教育开展之际》；</a:t>
            </a:r>
            <a:endParaRPr lang="en-US" sz="2400" b="1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（2）《要留清气满乾坤——2024年以习近平同志为核心的党中央贯彻执行中央八项规定、推进作风建设综述》</a:t>
            </a:r>
            <a:endParaRPr lang="en-US" sz="2400" b="1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745" y="5171440"/>
            <a:ext cx="72986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‌金句接力‌：</a:t>
            </a:r>
            <a:endParaRPr lang="zh-CN" altLang="en-US"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r>
              <a:rPr lang="zh-CN" altLang="en-US"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"徒木立信"典故新解 → 新时代教育工作者诚信建设</a:t>
            </a:r>
            <a:endParaRPr lang="zh-CN" altLang="en-US"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6745" y="3401060"/>
            <a:ext cx="72986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方正黑体_GBK" panose="03000509000000000000" charset="-122"/>
                <a:ea typeface="方正黑体_GBK" panose="03000509000000000000" charset="-122"/>
              </a:rPr>
              <a:t>徙木立信（徙：迁徙；信：信用）指战国时期商鞅变法，为取信于民，在国都集市南门竖立起一根三丈高的木头，承诺会重赏将木头搬至集市北门的人，后有人将木头搬至北门，商鞅立刻重赏了他。后比喻说到做到，取信于人。</a:t>
            </a:r>
            <a:endParaRPr lang="zh-CN" altLang="en-US">
              <a:latin typeface="方正黑体_GBK" panose="03000509000000000000" charset="-122"/>
              <a:ea typeface="方正黑体_GBK" panose="03000509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35" y="3698240"/>
            <a:ext cx="4111625" cy="2968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8645" y="1230144"/>
            <a:ext cx="1849755" cy="9296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3300" b="1">
                <a:solidFill>
                  <a:srgbClr val="DD0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PART</a:t>
            </a:r>
            <a:endParaRPr lang="en-US" sz="3300" b="1">
              <a:solidFill>
                <a:srgbClr val="DD0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49424" y="1230144"/>
            <a:ext cx="2922600" cy="9296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300" b="1">
                <a:solidFill>
                  <a:srgbClr val="DD0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03</a:t>
            </a:r>
            <a:endParaRPr lang="en-US" sz="3300" b="1">
              <a:solidFill>
                <a:srgbClr val="DD0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3596" y="3131537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C21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实践行动倡议</a:t>
            </a:r>
            <a:endParaRPr lang="en-US" sz="4500" b="1">
              <a:solidFill>
                <a:srgbClr val="C21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533192" y="197672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2296562" y="177614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教学创新行动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533192" y="369704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2296562" y="349451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学术不端零容忍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533192" y="541737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2296562" y="523265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廉洁从教常态化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cxnSp>
        <p:nvCxnSpPr>
          <p:cNvPr id="13" name="Connector 13"/>
          <p:cNvCxnSpPr/>
          <p:nvPr/>
        </p:nvCxnSpPr>
        <p:spPr>
          <a:xfrm>
            <a:off x="1852257" y="271568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1852257" y="443727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1684617" y="199765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4605" y="371798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84605" y="543830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34403" r="34403"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8645" y="1230144"/>
            <a:ext cx="1849755" cy="9296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3300" b="1">
                <a:solidFill>
                  <a:srgbClr val="DD0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PART</a:t>
            </a:r>
            <a:endParaRPr lang="en-US" sz="3300" b="1">
              <a:solidFill>
                <a:srgbClr val="DD0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49424" y="1230144"/>
            <a:ext cx="2922600" cy="9296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300" b="1">
                <a:solidFill>
                  <a:srgbClr val="DD0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04</a:t>
            </a:r>
            <a:endParaRPr lang="en-US" sz="3300" b="1">
              <a:solidFill>
                <a:srgbClr val="DD0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3596" y="3131537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C21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互动学习</a:t>
            </a:r>
            <a:endParaRPr lang="en-US" sz="4500" b="1">
              <a:solidFill>
                <a:srgbClr val="C21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讨论</a:t>
            </a:r>
            <a:r>
              <a:rPr lang="en-US" altLang="zh-CN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1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：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您认为最需改进的作风问题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？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讨论</a:t>
            </a:r>
            <a:r>
              <a:rPr lang="en-US" altLang="zh-CN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2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：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如何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践行</a:t>
            </a: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教育家精神</a:t>
            </a: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？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7404" y="2242185"/>
            <a:ext cx="6997192" cy="14344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96000"/>
              </a:lnSpc>
            </a:pPr>
            <a:r>
              <a:rPr lang="en-US" sz="9600" b="1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THANKS</a:t>
            </a:r>
            <a:endParaRPr lang="en-US" sz="9600" b="1">
              <a:solidFill>
                <a:srgbClr val="FFFFB3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13973" y="4112345"/>
            <a:ext cx="1983105" cy="4152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100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感谢观看</a:t>
            </a:r>
            <a:endParaRPr lang="en-US" sz="2100">
              <a:solidFill>
                <a:srgbClr val="FFFFB3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524375" y="1745568"/>
            <a:ext cx="3262273" cy="419156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defRPr/>
            </a:pPr>
            <a:r>
              <a:rPr lang="en-US" sz="1425">
                <a:solidFill>
                  <a:srgbClr val="FFFFB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WORK SUMMARY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71704" y="2072859"/>
            <a:ext cx="1272699" cy="2863007"/>
          </a:xfrm>
          <a:prstGeom prst="rect">
            <a:avLst/>
          </a:prstGeom>
        </p:spPr>
        <p:txBody>
          <a:bodyPr vert="eaVert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>
                <a:solidFill>
                  <a:srgbClr val="DD0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目 录</a:t>
            </a:r>
            <a:endParaRPr lang="en-US" sz="5400" b="1">
              <a:solidFill>
                <a:srgbClr val="DD0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4" name="TextBox 4"/>
          <p:cNvSpPr txBox="1"/>
          <p:nvPr/>
        </p:nvSpPr>
        <p:spPr>
          <a:xfrm rot="5400000">
            <a:off x="1107939" y="3326135"/>
            <a:ext cx="2127531" cy="3564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en-US" sz="1350" b="1">
                <a:solidFill>
                  <a:srgbClr val="000000">
                    <a:alpha val="53725"/>
                    <a:alpha val="324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CATALOGUE</a:t>
            </a:r>
            <a:endParaRPr lang="en-US" sz="1350" b="1">
              <a:solidFill>
                <a:srgbClr val="000000">
                  <a:alpha val="53725"/>
                  <a:alpha val="324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16112" y="621146"/>
            <a:ext cx="6733634" cy="576643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4800">
                <a:solidFill>
                  <a:srgbClr val="23232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政治学习专题</a:t>
            </a:r>
            <a:endParaRPr lang="en-US" sz="4800">
              <a:solidFill>
                <a:srgbClr val="232323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4800">
                <a:solidFill>
                  <a:srgbClr val="23232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主题党日聚焦</a:t>
            </a:r>
            <a:endParaRPr lang="en-US" sz="4800">
              <a:solidFill>
                <a:srgbClr val="232323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4800">
                <a:solidFill>
                  <a:srgbClr val="23232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实践行动倡议</a:t>
            </a:r>
            <a:endParaRPr lang="en-US" sz="4800">
              <a:solidFill>
                <a:srgbClr val="232323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4800">
                <a:solidFill>
                  <a:srgbClr val="232323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互动讨论环节</a:t>
            </a:r>
            <a:endParaRPr lang="en-US" sz="4800">
              <a:solidFill>
                <a:srgbClr val="232323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8645" y="1230144"/>
            <a:ext cx="1849755" cy="9296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3300" b="1">
                <a:solidFill>
                  <a:srgbClr val="DD0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PART</a:t>
            </a:r>
            <a:endParaRPr lang="en-US" sz="3300" b="1">
              <a:solidFill>
                <a:srgbClr val="DD0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49424" y="1230144"/>
            <a:ext cx="2922600" cy="9296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300" b="1">
                <a:solidFill>
                  <a:srgbClr val="DD0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01</a:t>
            </a:r>
            <a:endParaRPr lang="en-US" sz="3300" b="1">
              <a:solidFill>
                <a:srgbClr val="DD0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3596" y="3131537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C21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政治学习专题</a:t>
            </a:r>
            <a:endParaRPr lang="en-US" sz="4500" b="1">
              <a:solidFill>
                <a:srgbClr val="C21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426" y="328098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“党的作风就是党的形象，关系人心向背”</a:t>
            </a:r>
            <a:endParaRPr lang="en-US" sz="24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“作风问题本质上是党性问题”</a:t>
            </a:r>
            <a:endParaRPr lang="en-US" sz="24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0690" y="85090"/>
            <a:ext cx="8528050" cy="242125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（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1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）学习：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《习近平关于加强党的作风建设论述摘编》之《党的作风关系人心向背，决定党和国家事业成败》《作风问题本质上是党性问题》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426" y="284224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金句呈现</a:t>
            </a:r>
            <a:endParaRPr lang="en-US" sz="28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380" y="531449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教师党员</a:t>
            </a:r>
            <a:r>
              <a:rPr lang="zh-CN" alt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要不断进行自查自改</a:t>
            </a: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。</a:t>
            </a:r>
            <a:endParaRPr lang="en-US" sz="24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6380" y="487575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高校实践‌</a:t>
            </a:r>
            <a:endParaRPr lang="en-US" sz="28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/>
          <p:nvPr/>
        </p:nvSpPr>
        <p:spPr>
          <a:xfrm>
            <a:off x="5929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9" name="TextBox 5"/>
          <p:cNvSpPr txBox="1"/>
          <p:nvPr/>
        </p:nvSpPr>
        <p:spPr>
          <a:xfrm>
            <a:off x="808710" y="2910022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五学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742869" y="3537078"/>
            <a:ext cx="3156327" cy="24271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学科知识学习</a:t>
            </a:r>
            <a:endParaRPr 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教育学理论学习</a:t>
            </a:r>
            <a:endParaRPr 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教育科学研究方法学习</a:t>
            </a:r>
            <a:endParaRPr 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教育管理学习</a:t>
            </a:r>
            <a:endParaRPr 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教育技术应用学习</a:t>
            </a:r>
            <a:endParaRPr lang="zh-CN" alt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436612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TextBox 8"/>
          <p:cNvSpPr txBox="1"/>
          <p:nvPr/>
        </p:nvSpPr>
        <p:spPr>
          <a:xfrm>
            <a:off x="4581860" y="2910022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五查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552981" y="3537078"/>
            <a:ext cx="3082402" cy="24271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学校办学</a:t>
            </a:r>
            <a:r>
              <a:rPr lang="zh-CN" alt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条</a:t>
            </a: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件</a:t>
            </a:r>
            <a:endParaRPr 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师资队伍</a:t>
            </a:r>
            <a:endParaRPr 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教学质量</a:t>
            </a:r>
            <a:endParaRPr 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教育资源配置</a:t>
            </a:r>
            <a:endParaRPr 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教育改革实施情况</a:t>
            </a:r>
            <a:endParaRPr lang="en-US" sz="16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sp>
        <p:nvSpPr>
          <p:cNvPr id="14" name="AutoShape 10"/>
          <p:cNvSpPr/>
          <p:nvPr/>
        </p:nvSpPr>
        <p:spPr>
          <a:xfrm>
            <a:off x="81392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5" name="TextBox 11"/>
          <p:cNvSpPr txBox="1"/>
          <p:nvPr/>
        </p:nvSpPr>
        <p:spPr>
          <a:xfrm>
            <a:off x="8355010" y="2910022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五改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8262734" y="3537078"/>
            <a:ext cx="3209195" cy="24271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课程改革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评价改革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教材改革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招生制度改革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考试制度改革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593090" y="1181100"/>
            <a:ext cx="10878820" cy="115125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ctr">
              <a:lnSpc>
                <a:spcPct val="140000"/>
              </a:lnSpc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教师党员</a:t>
            </a:r>
            <a:r>
              <a:rPr lang="zh-CN" alt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要不断进行五查五改</a:t>
            </a:r>
            <a:endParaRPr lang="en-US" sz="24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250" y="265430"/>
            <a:ext cx="11162665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（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2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）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习近平《论教育》之《在全国教育大会上的讲话》《在实现中国梦的生动实践中放飞青春梦想》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教育论述精要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02000" y="1549400"/>
            <a:ext cx="2729865" cy="10839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全国教育大会"九个坚持"</a:t>
            </a:r>
            <a:endParaRPr lang="en-US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graphicFrame>
        <p:nvGraphicFramePr>
          <p:cNvPr id="18" name="图示 17"/>
          <p:cNvGraphicFramePr/>
          <p:nvPr/>
        </p:nvGraphicFramePr>
        <p:xfrm>
          <a:off x="2183130" y="2359025"/>
          <a:ext cx="728472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250" y="265430"/>
            <a:ext cx="10813415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（3）《重庆市高校抵御和防范宗教渗透工作手册》理论常识篇和实践操作篇内容。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4502" y="212912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47872" y="192854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法律红框</a:t>
            </a: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‌</a:t>
            </a:r>
            <a:endParaRPr lang="en-US" sz="28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7872" y="246340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《教育法》第八条规定：“任何组织和个人不得利用宗教进行妨碍国家教育制度的活动。”‌这一规定属于禁止性规范，明确指出了“不得”利用宗教妨碍国家教育制度‌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。</a:t>
            </a:r>
            <a:endParaRPr lang="zh-CN" altLang="en-US" sz="14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84502" y="384944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47872" y="364691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学校实践</a:t>
            </a:r>
            <a:endParaRPr lang="zh-CN" altLang="en-US" sz="2800" b="1">
              <a:solidFill>
                <a:schemeClr val="accent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47872" y="420627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学校应对突发宗教渗透事件有处置流程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903567" y="286808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735927" y="2156407"/>
            <a:ext cx="335280" cy="5835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2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2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5915" y="3876732"/>
            <a:ext cx="535305" cy="5835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2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2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250" y="265430"/>
            <a:ext cx="10813415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（4）观看《条例连着你我他 保守秘密靠大家——新修订保密法实施条例解读专题片》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4502" y="212912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47872" y="192854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保密条例</a:t>
            </a: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‌</a:t>
            </a:r>
            <a:endParaRPr lang="en-US" sz="2800" b="1">
              <a:solidFill>
                <a:schemeClr val="accent1">
                  <a:alpha val="100000"/>
                </a:scheme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8105" y="2463165"/>
            <a:ext cx="6765925" cy="10839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2024年7月10日，国务院总理李强签署第786号国务院令，公布修订后的《中华人民</a:t>
            </a:r>
            <a:endParaRPr lang="en-US" sz="14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共和国保守国家秘密法实施条例》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，自</a:t>
            </a:r>
            <a:r>
              <a:rPr lang="en-US" altLang="zh-CN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2024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年</a:t>
            </a:r>
            <a:r>
              <a:rPr lang="en-US" altLang="zh-CN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9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月</a:t>
            </a:r>
            <a:r>
              <a:rPr lang="en-US" altLang="zh-CN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1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日施行。</a:t>
            </a:r>
            <a:endParaRPr lang="zh-CN" altLang="en-US" sz="14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84502" y="384944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47872" y="364691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Noto Sans SC" panose="020B0200000000000000"/>
              </a:rPr>
              <a:t>解读</a:t>
            </a:r>
            <a:endParaRPr lang="zh-CN" altLang="en-US" sz="2800" b="1">
              <a:solidFill>
                <a:schemeClr val="accent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Noto Sans SC" panose="020B02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48105" y="4206240"/>
            <a:ext cx="1905000" cy="20116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1.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工作机制篇</a:t>
            </a:r>
            <a:endParaRPr lang="zh-CN" altLang="en-US" sz="14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2</a:t>
            </a:r>
            <a:r>
              <a:rPr lang="en-US" altLang="zh-CN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.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定密工作篇</a:t>
            </a:r>
            <a:endParaRPr lang="zh-CN" altLang="en-US" sz="14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3</a:t>
            </a:r>
            <a:r>
              <a:rPr lang="en-US" altLang="zh-CN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.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科技支撑篇</a:t>
            </a:r>
            <a:endParaRPr lang="zh-CN" altLang="en-US" sz="14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4</a:t>
            </a:r>
            <a:r>
              <a:rPr lang="en-US" altLang="zh-CN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.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网络数据篇</a:t>
            </a:r>
            <a:endParaRPr lang="zh-CN" altLang="en-US" sz="14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5</a:t>
            </a:r>
            <a:r>
              <a:rPr lang="en-US" altLang="zh-CN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.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涉密人员管理篇</a:t>
            </a:r>
            <a:endParaRPr lang="zh-CN" altLang="en-US" sz="14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6</a:t>
            </a:r>
            <a:r>
              <a:rPr lang="en-US" altLang="zh-CN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.</a:t>
            </a:r>
            <a:r>
              <a:rPr lang="zh-CN" altLang="en-US" sz="1400">
                <a:solidFill>
                  <a:schemeClr val="dk1">
                    <a:alpha val="100000"/>
                  </a:schemeClr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监督管理篇</a:t>
            </a:r>
            <a:endParaRPr lang="zh-CN" altLang="en-US" sz="1400">
              <a:solidFill>
                <a:schemeClr val="dk1">
                  <a:alpha val="100000"/>
                </a:schemeClr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cxnSp>
        <p:nvCxnSpPr>
          <p:cNvPr id="13" name="Connector 13"/>
          <p:cNvCxnSpPr/>
          <p:nvPr/>
        </p:nvCxnSpPr>
        <p:spPr>
          <a:xfrm>
            <a:off x="903567" y="286808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735927" y="2156407"/>
            <a:ext cx="335280" cy="5835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2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2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5915" y="3876732"/>
            <a:ext cx="535305" cy="5835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2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2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5" y="1568450"/>
            <a:ext cx="3636645" cy="49269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940175" y="4919980"/>
            <a:ext cx="341185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黑体_GBK" panose="03000509000000000000" charset="-122"/>
                <a:ea typeface="方正黑体_GBK" panose="03000509000000000000" charset="-122"/>
              </a:rPr>
              <a:t>更加完善、细化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黑体_GBK" panose="03000509000000000000" charset="-122"/>
              <a:ea typeface="方正黑体_GBK" panose="03000509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8645" y="1230144"/>
            <a:ext cx="1849755" cy="9296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3300" b="1">
                <a:solidFill>
                  <a:srgbClr val="DD0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PART</a:t>
            </a:r>
            <a:endParaRPr lang="en-US" sz="3300" b="1">
              <a:solidFill>
                <a:srgbClr val="DD0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49424" y="1230144"/>
            <a:ext cx="2922600" cy="9296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300" b="1">
                <a:solidFill>
                  <a:srgbClr val="DD0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02</a:t>
            </a:r>
            <a:endParaRPr lang="en-US" sz="3300" b="1">
              <a:solidFill>
                <a:srgbClr val="DD0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3596" y="3131537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>
                <a:solidFill>
                  <a:srgbClr val="C21401">
                    <a:alpha val="100000"/>
                  </a:srgbClr>
                </a:solidFill>
                <a:latin typeface="Noto Sans SC" panose="020B0200000000000000"/>
                <a:ea typeface="Noto Sans SC" panose="020B0200000000000000"/>
                <a:cs typeface="Noto Sans SC" panose="020B0200000000000000"/>
              </a:rPr>
              <a:t>主题党日聚焦</a:t>
            </a:r>
            <a:endParaRPr lang="en-US" sz="4500" b="1">
              <a:solidFill>
                <a:srgbClr val="C21401">
                  <a:alpha val="100000"/>
                </a:srgbClr>
              </a:solidFill>
              <a:latin typeface="Noto Sans SC" panose="020B0200000000000000"/>
              <a:ea typeface="Noto Sans SC" panose="020B0200000000000000"/>
              <a:cs typeface="Noto Sans SC" panose="020B02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61313"/>
      </a:dk1>
      <a:lt1>
        <a:srgbClr val="FFF4EC"/>
      </a:lt1>
      <a:dk2>
        <a:srgbClr val="161313"/>
      </a:dk2>
      <a:lt2>
        <a:srgbClr val="F0D8CD"/>
      </a:lt2>
      <a:accent1>
        <a:srgbClr val="DD0401"/>
      </a:accent1>
      <a:accent2>
        <a:srgbClr val="DD0401"/>
      </a:accent2>
      <a:accent3>
        <a:srgbClr val="E73734"/>
      </a:accent3>
      <a:accent4>
        <a:srgbClr val="F65957"/>
      </a:accent4>
      <a:accent5>
        <a:srgbClr val="F87C7A"/>
      </a:accent5>
      <a:accent6>
        <a:srgbClr val="F5B43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WPS 演示</Application>
  <PresentationFormat>On-screen Show (4:3)</PresentationFormat>
  <Paragraphs>193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Noto Sans SC</vt:lpstr>
      <vt:lpstr>Arial</vt:lpstr>
      <vt:lpstr>方正黑体_GBK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XDZZ-10</cp:lastModifiedBy>
  <cp:revision>11</cp:revision>
  <dcterms:created xsi:type="dcterms:W3CDTF">2006-08-16T00:00:00Z</dcterms:created>
  <dcterms:modified xsi:type="dcterms:W3CDTF">2025-05-07T11:20:52Z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