
<file path=[Content_Types].xml><?xml version="1.0" encoding="utf-8"?>
<Types xmlns="http://schemas.openxmlformats.org/package/2006/content-types">
  <Default Extension="vml" ContentType="application/vnd.openxmlformats-officedocument.vmlDrawing"/>
  <Default Extension="docx" ContentType="application/vnd.openxmlformats-officedocument.wordprocessingml.document"/>
  <Default Extension="jpeg" ContentType="image/jpe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60" r:id="rId3"/>
    <p:sldId id="362" r:id="rId5"/>
    <p:sldId id="369" r:id="rId6"/>
    <p:sldId id="370" r:id="rId7"/>
    <p:sldId id="372" r:id="rId8"/>
    <p:sldId id="373" r:id="rId9"/>
    <p:sldId id="375" r:id="rId10"/>
    <p:sldId id="376" r:id="rId11"/>
    <p:sldId id="377" r:id="rId12"/>
    <p:sldId id="378" r:id="rId13"/>
    <p:sldId id="380" r:id="rId14"/>
  </p:sldIdLst>
  <p:sldSz cx="12192000" cy="68580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DZZ-10" initials="X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72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135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F7C44-55A6-46E7-8900-3D0DA4FBCC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9136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zh-CN" altLang="en-US"/>
          </a:p>
        </p:txBody>
      </p:sp>
      <p:sp>
        <p:nvSpPr>
          <p:cNvPr id="1049137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13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13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6860A-4938-48C7-A1C3-32BEDCBFC2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8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590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B226860A-4938-48C7-A1C3-32BEDCBFC2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图片 1" descr="淡黄云雾背景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 r="7035" b="8242"/>
          <a:stretch>
            <a:fillRect/>
          </a:stretch>
        </p:blipFill>
        <p:spPr>
          <a:xfrm>
            <a:off x="0" y="-217805"/>
            <a:ext cx="12192000" cy="7075805"/>
          </a:xfrm>
          <a:prstGeom prst="rect">
            <a:avLst/>
          </a:prstGeom>
        </p:spPr>
      </p:pic>
      <p:sp>
        <p:nvSpPr>
          <p:cNvPr id="1048596" name="矩形 9"/>
          <p:cNvSpPr/>
          <p:nvPr userDrawn="1"/>
        </p:nvSpPr>
        <p:spPr>
          <a:xfrm>
            <a:off x="3125164" y="550310"/>
            <a:ext cx="9066836" cy="45719"/>
          </a:xfrm>
          <a:prstGeom prst="rect">
            <a:avLst/>
          </a:prstGeom>
          <a:solidFill>
            <a:srgbClr val="C0000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noAutofit/>
          </a:bodyPr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1048597" name="文本框 10"/>
          <p:cNvSpPr txBox="1"/>
          <p:nvPr userDrawn="1"/>
        </p:nvSpPr>
        <p:spPr>
          <a:xfrm>
            <a:off x="791276" y="95332"/>
            <a:ext cx="2357038" cy="397510"/>
          </a:xfrm>
          <a:prstGeom prst="rect">
            <a:avLst/>
          </a:prstGeom>
          <a:noFill/>
        </p:spPr>
        <p:txBody>
          <a:bodyPr wrap="square" lIns="121873" tIns="60936" rIns="121873" bIns="60936"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800" b="1" i="0" kern="0" spc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【2024</a:t>
            </a:r>
            <a:r>
              <a:rPr lang="zh-CN" altLang="en-US" sz="1800" b="1" i="0" kern="0" spc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年全国两会</a:t>
            </a:r>
            <a:r>
              <a:rPr lang="en-US" altLang="zh-CN" sz="1800" b="1" i="0" kern="0" spc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】</a:t>
            </a:r>
            <a:endParaRPr lang="zh-CN" altLang="en-US" sz="1800" b="1" i="0" kern="0" spc="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2097172" name="Picture 3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300941" y="50673"/>
            <a:ext cx="567159" cy="617184"/>
          </a:xfrm>
          <a:prstGeom prst="rect">
            <a:avLst/>
          </a:prstGeom>
          <a:noFill/>
        </p:spPr>
      </p:pic>
      <p:sp>
        <p:nvSpPr>
          <p:cNvPr id="1048598" name="文本框 17"/>
          <p:cNvSpPr txBox="1"/>
          <p:nvPr userDrawn="1"/>
        </p:nvSpPr>
        <p:spPr>
          <a:xfrm>
            <a:off x="-250445" y="373124"/>
            <a:ext cx="4432948" cy="335915"/>
          </a:xfrm>
          <a:prstGeom prst="rect">
            <a:avLst/>
          </a:prstGeom>
          <a:noFill/>
        </p:spPr>
        <p:txBody>
          <a:bodyPr wrap="square" lIns="121873" tIns="60936" rIns="121873" bIns="60936"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400" b="1" i="0" kern="0" spc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en-US" sz="1400" i="0" kern="0" spc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政府工作报告要点速览</a:t>
            </a:r>
            <a:endParaRPr lang="zh-CN" altLang="en-US" sz="1400" i="0" kern="0" spc="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48599" name="矩形 2"/>
          <p:cNvSpPr/>
          <p:nvPr userDrawn="1"/>
        </p:nvSpPr>
        <p:spPr>
          <a:xfrm>
            <a:off x="-3175" y="6725285"/>
            <a:ext cx="12195175" cy="1327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noFill/>
        <a:effectLst/>
      </p:bgPr>
    </p:bg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1" descr="淡黄云雾背景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 r="7035" b="8242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2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2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2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独爱礼坊1" descr="C:/Users/0/AppData/Local/Temp/picturecompress_20220326041427/output_1.pngoutput_1"/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独爱礼坊2"/>
          <p:cNvSpPr/>
          <p:nvPr userDrawn="1"/>
        </p:nvSpPr>
        <p:spPr>
          <a:xfrm>
            <a:off x="2" y="0"/>
            <a:ext cx="12191998" cy="10285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汉仪旗黑-60简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8" name="独爱礼坊3"/>
          <p:cNvSpPr/>
          <p:nvPr userDrawn="1"/>
        </p:nvSpPr>
        <p:spPr>
          <a:xfrm>
            <a:off x="0" y="0"/>
            <a:ext cx="516898" cy="10285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汉仪旗黑-60简" panose="00020600040101010101" charset="-122"/>
              <a:sym typeface="Arial" panose="020B0604020202020204" pitchFamily="34" charset="0"/>
            </a:endParaRPr>
          </a:p>
        </p:txBody>
      </p:sp>
      <p:pic>
        <p:nvPicPr>
          <p:cNvPr id="13" name="独爱礼坊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47740"/>
            <a:ext cx="12192000" cy="1110261"/>
          </a:xfrm>
          <a:custGeom>
            <a:avLst/>
            <a:gdLst>
              <a:gd name="connsiteX0" fmla="*/ 0 w 12192000"/>
              <a:gd name="connsiteY0" fmla="*/ 0 h 1110261"/>
              <a:gd name="connsiteX1" fmla="*/ 12192000 w 12192000"/>
              <a:gd name="connsiteY1" fmla="*/ 0 h 1110261"/>
              <a:gd name="connsiteX2" fmla="*/ 12192000 w 12192000"/>
              <a:gd name="connsiteY2" fmla="*/ 1110261 h 1110261"/>
              <a:gd name="connsiteX3" fmla="*/ 0 w 12192000"/>
              <a:gd name="connsiteY3" fmla="*/ 1110261 h 111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110261">
                <a:moveTo>
                  <a:pt x="0" y="0"/>
                </a:moveTo>
                <a:lnTo>
                  <a:pt x="12192000" y="0"/>
                </a:lnTo>
                <a:lnTo>
                  <a:pt x="12192000" y="1110261"/>
                </a:lnTo>
                <a:lnTo>
                  <a:pt x="0" y="1110261"/>
                </a:lnTo>
                <a:close/>
              </a:path>
            </a:pathLst>
          </a:custGeom>
        </p:spPr>
      </p:pic>
      <p:pic>
        <p:nvPicPr>
          <p:cNvPr id="14" name="独爱礼坊5" descr="图片包含 橙子, 室内, 食物, 桌子&#10;&#10;描述已自动生成"/>
          <p:cNvPicPr>
            <a:picLocks noChangeAspect="1"/>
          </p:cNvPicPr>
          <p:nvPr userDrawn="1"/>
        </p:nvPicPr>
        <p:blipFill rotWithShape="1">
          <a:blip r:embed="rId4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28"/>
          <a:stretch>
            <a:fillRect/>
          </a:stretch>
        </p:blipFill>
        <p:spPr>
          <a:xfrm>
            <a:off x="0" y="5844"/>
            <a:ext cx="12192000" cy="10227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1773D53-3142-4E8C-A236-3D9609A26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1B6A766-17FD-4C51-BB29-64DE7FEFE5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087" y="261873"/>
            <a:ext cx="1244600" cy="391159"/>
          </a:xfrm>
        </p:spPr>
        <p:txBody>
          <a:bodyPr lIns="0" tIns="0" rIns="0" bIns="0"/>
          <a:lstStyle>
            <a:lvl1pPr>
              <a:defRPr sz="2400" b="1" i="0">
                <a:solidFill>
                  <a:srgbClr val="C70000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4288" y="1372219"/>
            <a:ext cx="10323423" cy="3489325"/>
          </a:xfrm>
        </p:spPr>
        <p:txBody>
          <a:bodyPr lIns="0" tIns="0" rIns="0" bIns="0"/>
          <a:lstStyle>
            <a:lvl1pPr>
              <a:defRPr sz="2400" b="0" i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tags" Target="../tags/tag3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4.wmf"/><Relationship Id="rId1" Type="http://schemas.openxmlformats.org/officeDocument/2006/relationships/package" Target="../embeddings/Document3.docx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image" Target="../media/image21.jpe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hyperlink" Target="https://www.12371.cn/2025/03/17/ARTI1742185990718731.s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2.wmf"/><Relationship Id="rId1" Type="http://schemas.openxmlformats.org/officeDocument/2006/relationships/package" Target="../embeddings/Document1.doc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3.wmf"/><Relationship Id="rId1" Type="http://schemas.openxmlformats.org/officeDocument/2006/relationships/package" Target="../embeddings/Document2.docx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17"/>
          <p:cNvGrpSpPr/>
          <p:nvPr/>
        </p:nvGrpSpPr>
        <p:grpSpPr>
          <a:xfrm>
            <a:off x="5076184" y="4544005"/>
            <a:ext cx="2040491" cy="306705"/>
            <a:chOff x="3632290" y="3419347"/>
            <a:chExt cx="3680804" cy="495048"/>
          </a:xfrm>
        </p:grpSpPr>
        <p:sp>
          <p:nvSpPr>
            <p:cNvPr id="1048581" name="圆角矩形 58"/>
            <p:cNvSpPr/>
            <p:nvPr/>
          </p:nvSpPr>
          <p:spPr>
            <a:xfrm>
              <a:off x="3632290" y="3432516"/>
              <a:ext cx="3680804" cy="472757"/>
            </a:xfrm>
            <a:prstGeom prst="roundRect">
              <a:avLst>
                <a:gd name="adj" fmla="val 50000"/>
              </a:avLst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8582" name="TextBox 20"/>
            <p:cNvSpPr txBox="1"/>
            <p:nvPr/>
          </p:nvSpPr>
          <p:spPr>
            <a:xfrm>
              <a:off x="3719868" y="3419347"/>
              <a:ext cx="3406612" cy="495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时间：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2025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年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5</a:t>
              </a: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月</a:t>
              </a:r>
              <a:r>
                <a:rPr kumimoji="0" lang="en-US" altLang="zh-CN" sz="1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21</a:t>
              </a:r>
              <a:r>
                <a:rPr kumimoji="0" lang="zh-CN" altLang="en-US" sz="1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日</a:t>
              </a:r>
              <a:endPara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cxnSp>
        <p:nvCxnSpPr>
          <p:cNvPr id="3145728" name="直接连接符 31"/>
          <p:cNvCxnSpPr/>
          <p:nvPr/>
        </p:nvCxnSpPr>
        <p:spPr>
          <a:xfrm>
            <a:off x="3586238" y="4735837"/>
            <a:ext cx="1093971" cy="0"/>
          </a:xfrm>
          <a:prstGeom prst="line">
            <a:avLst/>
          </a:prstGeom>
          <a:ln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32"/>
          <p:cNvCxnSpPr/>
          <p:nvPr/>
        </p:nvCxnSpPr>
        <p:spPr>
          <a:xfrm>
            <a:off x="7655246" y="4750351"/>
            <a:ext cx="1142926" cy="0"/>
          </a:xfrm>
          <a:prstGeom prst="line">
            <a:avLst/>
          </a:prstGeom>
          <a:ln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55" name="图片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48599" y="502125"/>
            <a:ext cx="3187944" cy="1273959"/>
          </a:xfrm>
          <a:prstGeom prst="rect">
            <a:avLst/>
          </a:prstGeom>
        </p:spPr>
      </p:pic>
      <p:sp>
        <p:nvSpPr>
          <p:cNvPr id="1048587" name="星形: 五角 38"/>
          <p:cNvSpPr/>
          <p:nvPr/>
        </p:nvSpPr>
        <p:spPr>
          <a:xfrm>
            <a:off x="6033787" y="4134356"/>
            <a:ext cx="266217" cy="266217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pic>
        <p:nvPicPr>
          <p:cNvPr id="2097157" name="图片 1" descr="红飘带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" y="36195"/>
            <a:ext cx="5186045" cy="1577340"/>
          </a:xfrm>
          <a:prstGeom prst="rect">
            <a:avLst/>
          </a:prstGeom>
        </p:spPr>
      </p:pic>
      <p:pic>
        <p:nvPicPr>
          <p:cNvPr id="2097158" name="图片 4" descr="河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5307330"/>
            <a:ext cx="12197080" cy="1596390"/>
          </a:xfrm>
          <a:prstGeom prst="rect">
            <a:avLst/>
          </a:prstGeom>
        </p:spPr>
      </p:pic>
      <p:pic>
        <p:nvPicPr>
          <p:cNvPr id="2097159" name="图片 9" descr="旗帜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013" y="4292600"/>
            <a:ext cx="4080933" cy="2606040"/>
          </a:xfrm>
          <a:prstGeom prst="rect">
            <a:avLst/>
          </a:prstGeom>
        </p:spPr>
      </p:pic>
      <p:pic>
        <p:nvPicPr>
          <p:cNvPr id="2097160" name="图片 2" descr="旗帜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 flipH="1">
            <a:off x="7503583" y="4293447"/>
            <a:ext cx="4237567" cy="2615353"/>
          </a:xfrm>
          <a:prstGeom prst="rect">
            <a:avLst/>
          </a:prstGeom>
        </p:spPr>
      </p:pic>
      <p:pic>
        <p:nvPicPr>
          <p:cNvPr id="2097161" name="图片 7" descr="底部装饰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8260" y="5713307"/>
            <a:ext cx="12272433" cy="1187873"/>
          </a:xfrm>
          <a:prstGeom prst="rect">
            <a:avLst/>
          </a:prstGeom>
        </p:spPr>
      </p:pic>
      <p:pic>
        <p:nvPicPr>
          <p:cNvPr id="2097162" name="图片 8" descr="花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8260" y="4693073"/>
            <a:ext cx="4454313" cy="2210647"/>
          </a:xfrm>
          <a:prstGeom prst="rect">
            <a:avLst/>
          </a:prstGeom>
        </p:spPr>
      </p:pic>
      <p:pic>
        <p:nvPicPr>
          <p:cNvPr id="2097163" name="图片 10" descr="花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769860" y="4687993"/>
            <a:ext cx="4454313" cy="221064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80540" y="1451610"/>
            <a:ext cx="891476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4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Heavy" panose="020B0A00000000000000" charset="-122"/>
                <a:sym typeface="微软雅黑" panose="020B0503020204020204" charset="-122"/>
              </a:rPr>
              <a:t>中共重庆现代制造职业学院</a:t>
            </a:r>
            <a:endParaRPr lang="zh-CN" sz="4800" dirty="0">
              <a:solidFill>
                <a:srgbClr val="C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Heavy" panose="020B0A00000000000000" charset="-122"/>
              <a:sym typeface="微软雅黑" panose="020B0503020204020204" charset="-122"/>
            </a:endParaRPr>
          </a:p>
          <a:p>
            <a:pPr algn="ctr"/>
            <a:r>
              <a:rPr lang="zh-CN" sz="4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Heavy" panose="020B0A00000000000000" charset="-122"/>
                <a:sym typeface="微软雅黑" panose="020B0503020204020204" charset="-122"/>
              </a:rPr>
              <a:t>工学院直属党支部</a:t>
            </a:r>
            <a:endParaRPr lang="zh-CN" sz="4800" dirty="0">
              <a:solidFill>
                <a:srgbClr val="C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Heavy" panose="020B0A00000000000000" charset="-122"/>
              <a:sym typeface="微软雅黑" panose="020B0503020204020204" charset="-122"/>
            </a:endParaRPr>
          </a:p>
          <a:p>
            <a:pPr algn="ctr"/>
            <a:r>
              <a:rPr lang="zh-CN" sz="4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Heavy" panose="020B0A00000000000000" charset="-122"/>
                <a:sym typeface="微软雅黑" panose="020B0503020204020204" charset="-122"/>
              </a:rPr>
              <a:t>组织生活学习</a:t>
            </a:r>
            <a:endParaRPr lang="zh-CN" altLang="en-US" sz="48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7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555490" y="2552700"/>
          <a:ext cx="2298065" cy="1577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showAsIcon="1" r:id="rId1" imgW="971550" imgH="666750" progId="Word.Document.12">
                  <p:embed/>
                </p:oleObj>
              </mc:Choice>
              <mc:Fallback>
                <p:oleObj name="" showAsIcon="1" r:id="rId1" imgW="971550" imgH="666750" progId="Word.Document.12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55490" y="2552700"/>
                        <a:ext cx="2298065" cy="1577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" y="5065776"/>
            <a:ext cx="12153900" cy="174955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100" y="12191"/>
            <a:ext cx="5903976" cy="2564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448299"/>
            <a:ext cx="12192000" cy="1409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3617976" cy="1780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16240" y="3095242"/>
            <a:ext cx="4175759" cy="3762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4101084"/>
            <a:ext cx="2634996" cy="27569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文本框 10"/>
          <p:cNvSpPr txBox="1"/>
          <p:nvPr/>
        </p:nvSpPr>
        <p:spPr>
          <a:xfrm>
            <a:off x="1099185" y="1290955"/>
            <a:ext cx="10031095" cy="920750"/>
          </a:xfrm>
          <a:prstGeom prst="rect">
            <a:avLst/>
          </a:prstGeom>
        </p:spPr>
        <p:txBody>
          <a:bodyPr>
            <a:noAutofit/>
          </a:bodyPr>
          <a:p>
            <a:pPr indent="0" algn="ctr" defTabSz="266700"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3600" b="0">
                <a:solidFill>
                  <a:srgbClr val="FF0000"/>
                </a:solidFill>
                <a:latin typeface="方正小标宋_GBK" panose="03000509000000000000" charset="-122"/>
                <a:ea typeface="方正小标宋_GBK" panose="03000509000000000000" charset="-122"/>
              </a:rPr>
              <a:t>为践行中央八项规定精神，争做新时代合格党员</a:t>
            </a:r>
            <a:endParaRPr lang="zh-CN" altLang="en-US" sz="3600" b="0">
              <a:solidFill>
                <a:srgbClr val="FF0000"/>
              </a:solidFill>
              <a:latin typeface="方正小标宋_GBK" panose="03000509000000000000" charset="-122"/>
              <a:ea typeface="方正小标宋_GBK" panose="03000509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53515" y="2576830"/>
            <a:ext cx="927544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         </a:t>
            </a:r>
            <a:r>
              <a:rPr lang="zh-CN" altLang="en-US" sz="2400" b="1">
                <a:solidFill>
                  <a:srgbClr val="FF0000"/>
                </a:solidFill>
              </a:rPr>
              <a:t>同志们，深入贯彻中央八项规定精神学习教育是一项长期任务，必须常抓不懈、久久为功。作为基层党员，我们要从自身做起，从日常做起，从小事做起，真正把中央八项规定精神内化为自觉行动，外化为实际成效。让我们以习近平新时代中国特色社会主义思想为指导，严守中央八项规定精神，争做新时代合格党员，以优良作风为全面建设社会主义现代化国家、全面推进中华民族伟大复兴贡献自己的力量！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/>
          <p:nvPr/>
        </p:nvPicPr>
        <p:blipFill>
          <a:blip r:embed="rId1"/>
          <a:stretch>
            <a:fillRect/>
          </a:stretch>
        </p:blipFill>
        <p:spPr>
          <a:xfrm>
            <a:off x="1071880" y="1088390"/>
            <a:ext cx="5158105" cy="472313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38100" y="5065776"/>
            <a:ext cx="12153900" cy="1749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100" y="12191"/>
            <a:ext cx="5903976" cy="2564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448299"/>
            <a:ext cx="12192000" cy="14096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3617976" cy="1780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16240" y="3095242"/>
            <a:ext cx="4175759" cy="37627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4101084"/>
            <a:ext cx="2634996" cy="27569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168383" y="1088136"/>
            <a:ext cx="1441703" cy="9982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文本框 8"/>
          <p:cNvSpPr txBox="1"/>
          <p:nvPr/>
        </p:nvSpPr>
        <p:spPr>
          <a:xfrm>
            <a:off x="6675755" y="2310765"/>
            <a:ext cx="4050030" cy="31375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3600" b="1">
                <a:solidFill>
                  <a:srgbClr val="FF0000"/>
                </a:solidFill>
              </a:rPr>
              <a:t>锲而不舍落实中央八项规定精神，以优良党风引领社风民风。</a:t>
            </a:r>
            <a:endParaRPr lang="zh-CN" altLang="en-US" sz="3600" b="1">
              <a:solidFill>
                <a:srgbClr val="FF0000"/>
              </a:solidFill>
            </a:endParaRPr>
          </a:p>
          <a:p>
            <a:pPr algn="r"/>
            <a:endParaRPr lang="en-US" altLang="zh-CN" sz="4800">
              <a:solidFill>
                <a:srgbClr val="FF0000"/>
              </a:solidFill>
            </a:endParaRPr>
          </a:p>
          <a:p>
            <a:pPr algn="r"/>
            <a:endParaRPr lang="zh-CN" altLang="en-US" sz="4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" y="5065776"/>
            <a:ext cx="12153900" cy="174955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100" y="12191"/>
            <a:ext cx="5903976" cy="2564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448299"/>
            <a:ext cx="12192000" cy="1409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3617976" cy="1780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16240" y="3095242"/>
            <a:ext cx="4175759" cy="3762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4101084"/>
            <a:ext cx="2634996" cy="27569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168383" y="1088136"/>
            <a:ext cx="1441703" cy="9982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12" name="图片 11"/>
          <p:cNvPicPr/>
          <p:nvPr/>
        </p:nvPicPr>
        <p:blipFill>
          <a:blip r:embed="rId8"/>
          <a:srcRect b="7526"/>
          <a:stretch>
            <a:fillRect/>
          </a:stretch>
        </p:blipFill>
        <p:spPr>
          <a:xfrm>
            <a:off x="-69215" y="-190500"/>
            <a:ext cx="12261215" cy="72097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335655" y="3260408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r>
              <a:rPr lang="zh-CN" altLang="en-US" sz="1600">
                <a:hlinkClick r:id="rId1"/>
              </a:rPr>
              <a:t>学习资料 </a:t>
            </a:r>
            <a:r>
              <a:rPr lang="en-US" altLang="zh-CN" sz="1600">
                <a:hlinkClick r:id="rId1"/>
              </a:rPr>
              <a:t>| </a:t>
            </a:r>
            <a:r>
              <a:rPr lang="zh-CN" altLang="en-US" sz="1600">
                <a:hlinkClick r:id="rId1"/>
              </a:rPr>
              <a:t>中央八项规定及其实施细则</a:t>
            </a:r>
            <a:r>
              <a:rPr lang="en-US" altLang="zh-CN" sz="1600">
                <a:hlinkClick r:id="rId1"/>
              </a:rPr>
              <a:t>_</a:t>
            </a:r>
            <a:r>
              <a:rPr lang="zh-CN" altLang="en-US" sz="1600">
                <a:hlinkClick r:id="rId1"/>
              </a:rPr>
              <a:t>共产党员网</a:t>
            </a:r>
            <a:endParaRPr lang="zh-CN" altLang="en-US" sz="1600">
              <a:hlinkClick r:id="rId1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" y="5065776"/>
            <a:ext cx="12153900" cy="174955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100" y="12191"/>
            <a:ext cx="5903976" cy="2564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448299"/>
            <a:ext cx="12192000" cy="1409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3617976" cy="1780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16240" y="3095242"/>
            <a:ext cx="4175759" cy="3762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4101084"/>
            <a:ext cx="2634996" cy="27569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168383" y="1088136"/>
            <a:ext cx="1441703" cy="9982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文本框 10"/>
          <p:cNvSpPr txBox="1"/>
          <p:nvPr/>
        </p:nvSpPr>
        <p:spPr>
          <a:xfrm>
            <a:off x="1356995" y="1979295"/>
            <a:ext cx="9188450" cy="2722245"/>
          </a:xfrm>
          <a:prstGeom prst="rect">
            <a:avLst/>
          </a:prstGeom>
        </p:spPr>
        <p:txBody>
          <a:bodyPr>
            <a:noAutofit/>
          </a:bodyPr>
          <a:p>
            <a:pPr indent="0" algn="ctr" defTabSz="266700"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3600" b="0">
                <a:solidFill>
                  <a:srgbClr val="FF0000"/>
                </a:solidFill>
                <a:latin typeface="方正小标宋_GBK" panose="03000509000000000000" charset="-122"/>
                <a:ea typeface="方正小标宋_GBK" panose="03000509000000000000" charset="-122"/>
              </a:rPr>
              <a:t>擦亮新时代党的建设</a:t>
            </a:r>
            <a:r>
              <a:rPr lang="zh-CN" altLang="en-US" sz="3600" b="0">
                <a:solidFill>
                  <a:srgbClr val="FF0000"/>
                </a:solidFill>
                <a:latin typeface="Times New Roman" panose="02020603050405020304"/>
                <a:ea typeface="方正小标宋_GBK" panose="03000509000000000000" charset="-122"/>
              </a:rPr>
              <a:t>“</a:t>
            </a:r>
            <a:r>
              <a:rPr lang="zh-CN" altLang="en-US" sz="3600" b="0">
                <a:solidFill>
                  <a:srgbClr val="FF0000"/>
                </a:solidFill>
                <a:latin typeface="方正小标宋_GBK" panose="03000509000000000000" charset="-122"/>
                <a:ea typeface="方正小标宋_GBK" panose="03000509000000000000" charset="-122"/>
              </a:rPr>
              <a:t>金色名片</a:t>
            </a:r>
            <a:r>
              <a:rPr lang="zh-CN" altLang="en-US" sz="3600" b="0">
                <a:solidFill>
                  <a:srgbClr val="FF0000"/>
                </a:solidFill>
                <a:latin typeface="Times New Roman" panose="02020603050405020304"/>
                <a:ea typeface="方正小标宋_GBK" panose="03000509000000000000" charset="-122"/>
              </a:rPr>
              <a:t>”</a:t>
            </a:r>
            <a:endParaRPr lang="zh-CN" altLang="en-US" sz="3600" b="0">
              <a:solidFill>
                <a:srgbClr val="FF0000"/>
              </a:solidFill>
              <a:latin typeface="Times New Roman" panose="02020603050405020304"/>
              <a:ea typeface="方正小标宋_GBK" panose="03000509000000000000" charset="-122"/>
            </a:endParaRPr>
          </a:p>
          <a:p>
            <a:pPr indent="0" algn="ctr" defTabSz="266700" fontAlgn="auto">
              <a:lnSpc>
                <a:spcPct val="150000"/>
              </a:lnSpc>
              <a:spcAft>
                <a:spcPct val="0"/>
              </a:spcAft>
            </a:pPr>
            <a:r>
              <a:rPr lang="en-US" altLang="zh-CN" sz="3600" b="0">
                <a:solidFill>
                  <a:srgbClr val="FF0000"/>
                </a:solidFill>
                <a:latin typeface="Times New Roman" panose="02020603050405020304"/>
                <a:ea typeface="方正小标宋_GBK" panose="03000509000000000000" charset="-122"/>
              </a:rPr>
              <a:t>——</a:t>
            </a:r>
            <a:r>
              <a:rPr lang="zh-CN" altLang="en-US" sz="3600" b="0">
                <a:solidFill>
                  <a:srgbClr val="FF0000"/>
                </a:solidFill>
                <a:latin typeface="方正小标宋_GBK" panose="03000509000000000000" charset="-122"/>
                <a:ea typeface="方正小标宋_GBK" panose="03000509000000000000" charset="-122"/>
              </a:rPr>
              <a:t>以习近平同志为核心的党中央</a:t>
            </a:r>
            <a:endParaRPr lang="zh-CN" altLang="en-US" sz="3600" b="0">
              <a:solidFill>
                <a:srgbClr val="FF0000"/>
              </a:solidFill>
              <a:latin typeface="方正小标宋_GBK" panose="03000509000000000000" charset="-122"/>
              <a:ea typeface="方正小标宋_GBK" panose="03000509000000000000" charset="-122"/>
            </a:endParaRPr>
          </a:p>
          <a:p>
            <a:pPr indent="0" algn="ctr" defTabSz="266700"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3600" b="0">
                <a:solidFill>
                  <a:srgbClr val="FF0000"/>
                </a:solidFill>
                <a:latin typeface="方正小标宋_GBK" panose="03000509000000000000" charset="-122"/>
                <a:ea typeface="方正小标宋_GBK" panose="03000509000000000000" charset="-122"/>
              </a:rPr>
              <a:t>贯彻执行中央八项规定、推进作风建设纪实</a:t>
            </a:r>
            <a:endParaRPr lang="zh-CN" altLang="en-US" sz="3600" b="0">
              <a:solidFill>
                <a:srgbClr val="FF0000"/>
              </a:solidFill>
              <a:latin typeface="方正小标宋_GBK" panose="03000509000000000000" charset="-122"/>
              <a:ea typeface="方正小标宋_GBK" panose="03000509000000000000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57345" y="2649855"/>
          <a:ext cx="3073400" cy="2109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showAsIcon="1" r:id="rId1" imgW="971550" imgH="666750" progId="Word.Document.8">
                  <p:embed/>
                </p:oleObj>
              </mc:Choice>
              <mc:Fallback>
                <p:oleObj name="" showAsIcon="1" r:id="rId1" imgW="971550" imgH="666750" progId="Word.Document.8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57345" y="2649855"/>
                        <a:ext cx="3073400" cy="2109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" y="5065776"/>
            <a:ext cx="12153900" cy="174955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100" y="12191"/>
            <a:ext cx="5903976" cy="2564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448299"/>
            <a:ext cx="12192000" cy="1409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3617976" cy="1780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16240" y="3095242"/>
            <a:ext cx="4175759" cy="3762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4101084"/>
            <a:ext cx="2634996" cy="27569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168383" y="1088136"/>
            <a:ext cx="1441703" cy="9982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文本框 10"/>
          <p:cNvSpPr txBox="1"/>
          <p:nvPr/>
        </p:nvSpPr>
        <p:spPr>
          <a:xfrm>
            <a:off x="1356995" y="1979295"/>
            <a:ext cx="9188450" cy="2722245"/>
          </a:xfrm>
          <a:prstGeom prst="rect">
            <a:avLst/>
          </a:prstGeom>
        </p:spPr>
        <p:txBody>
          <a:bodyPr>
            <a:noAutofit/>
          </a:bodyPr>
          <a:p>
            <a:pPr indent="0" algn="ctr" defTabSz="266700"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3600" b="0">
                <a:solidFill>
                  <a:srgbClr val="FF0000"/>
                </a:solidFill>
                <a:latin typeface="方正小标宋_GBK" panose="03000509000000000000" charset="-122"/>
                <a:ea typeface="方正小标宋_GBK" panose="03000509000000000000" charset="-122"/>
              </a:rPr>
              <a:t>擦亮新时代党的建设</a:t>
            </a:r>
            <a:r>
              <a:rPr lang="zh-CN" altLang="en-US" sz="3600" b="0">
                <a:solidFill>
                  <a:srgbClr val="FF0000"/>
                </a:solidFill>
                <a:latin typeface="Times New Roman" panose="02020603050405020304"/>
                <a:ea typeface="方正小标宋_GBK" panose="03000509000000000000" charset="-122"/>
              </a:rPr>
              <a:t>“</a:t>
            </a:r>
            <a:r>
              <a:rPr lang="zh-CN" altLang="en-US" sz="3600" b="0">
                <a:solidFill>
                  <a:srgbClr val="FF0000"/>
                </a:solidFill>
                <a:latin typeface="方正小标宋_GBK" panose="03000509000000000000" charset="-122"/>
                <a:ea typeface="方正小标宋_GBK" panose="03000509000000000000" charset="-122"/>
              </a:rPr>
              <a:t>金色名片</a:t>
            </a:r>
            <a:r>
              <a:rPr lang="zh-CN" altLang="en-US" sz="3600" b="0">
                <a:solidFill>
                  <a:srgbClr val="FF0000"/>
                </a:solidFill>
                <a:latin typeface="Times New Roman" panose="02020603050405020304"/>
                <a:ea typeface="方正小标宋_GBK" panose="03000509000000000000" charset="-122"/>
              </a:rPr>
              <a:t>”</a:t>
            </a:r>
            <a:endParaRPr lang="zh-CN" altLang="en-US" sz="3600" b="0">
              <a:solidFill>
                <a:srgbClr val="FF0000"/>
              </a:solidFill>
              <a:latin typeface="Times New Roman" panose="02020603050405020304"/>
              <a:ea typeface="方正小标宋_GBK" panose="03000509000000000000" charset="-122"/>
            </a:endParaRPr>
          </a:p>
          <a:p>
            <a:pPr indent="0" algn="ctr" defTabSz="266700" fontAlgn="auto">
              <a:lnSpc>
                <a:spcPct val="150000"/>
              </a:lnSpc>
              <a:spcAft>
                <a:spcPct val="0"/>
              </a:spcAft>
            </a:pPr>
            <a:r>
              <a:rPr lang="en-US" altLang="zh-CN" sz="3600" b="0">
                <a:solidFill>
                  <a:srgbClr val="FF0000"/>
                </a:solidFill>
                <a:latin typeface="Times New Roman" panose="02020603050405020304"/>
                <a:ea typeface="方正小标宋_GBK" panose="03000509000000000000" charset="-122"/>
              </a:rPr>
              <a:t>——</a:t>
            </a:r>
            <a:r>
              <a:rPr lang="zh-CN" altLang="en-US" sz="3600" b="0">
                <a:solidFill>
                  <a:srgbClr val="FF0000"/>
                </a:solidFill>
                <a:latin typeface="方正小标宋_GBK" panose="03000509000000000000" charset="-122"/>
                <a:ea typeface="方正小标宋_GBK" panose="03000509000000000000" charset="-122"/>
              </a:rPr>
              <a:t>以习近平同志为核心的党中央</a:t>
            </a:r>
            <a:endParaRPr lang="zh-CN" altLang="en-US" sz="3600" b="0">
              <a:solidFill>
                <a:srgbClr val="FF0000"/>
              </a:solidFill>
              <a:latin typeface="方正小标宋_GBK" panose="03000509000000000000" charset="-122"/>
              <a:ea typeface="方正小标宋_GBK" panose="03000509000000000000" charset="-122"/>
            </a:endParaRPr>
          </a:p>
          <a:p>
            <a:pPr indent="0" algn="ctr" defTabSz="266700"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3600" b="0">
                <a:solidFill>
                  <a:srgbClr val="FF0000"/>
                </a:solidFill>
                <a:latin typeface="方正小标宋_GBK" panose="03000509000000000000" charset="-122"/>
                <a:ea typeface="方正小标宋_GBK" panose="03000509000000000000" charset="-122"/>
              </a:rPr>
              <a:t>贯彻执行中央八项规定、推进作风建设纪实</a:t>
            </a:r>
            <a:endParaRPr lang="zh-CN" altLang="en-US" sz="3600" b="0">
              <a:solidFill>
                <a:srgbClr val="FF0000"/>
              </a:solidFill>
              <a:latin typeface="方正小标宋_GBK" panose="03000509000000000000" charset="-122"/>
              <a:ea typeface="方正小标宋_GBK" panose="03000509000000000000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338955" y="2476500"/>
          <a:ext cx="3144520" cy="2158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showAsIcon="1" r:id="rId1" imgW="971550" imgH="666750" progId="Word.Document.12">
                  <p:embed/>
                </p:oleObj>
              </mc:Choice>
              <mc:Fallback>
                <p:oleObj name="" showAsIcon="1" r:id="rId1" imgW="971550" imgH="666750" progId="Word.Document.12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38955" y="2476500"/>
                        <a:ext cx="3144520" cy="2158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" y="5065776"/>
            <a:ext cx="12153900" cy="174955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100" y="12191"/>
            <a:ext cx="5903976" cy="2564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448299"/>
            <a:ext cx="12192000" cy="1409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3617976" cy="1780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16240" y="3095242"/>
            <a:ext cx="4175759" cy="3762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4101084"/>
            <a:ext cx="2634996" cy="27569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168383" y="1088136"/>
            <a:ext cx="1441703" cy="9982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文本框 10"/>
          <p:cNvSpPr txBox="1"/>
          <p:nvPr/>
        </p:nvSpPr>
        <p:spPr>
          <a:xfrm>
            <a:off x="1250315" y="2252980"/>
            <a:ext cx="9188450" cy="2722245"/>
          </a:xfrm>
          <a:prstGeom prst="rect">
            <a:avLst/>
          </a:prstGeom>
        </p:spPr>
        <p:txBody>
          <a:bodyPr>
            <a:noAutofit/>
          </a:bodyPr>
          <a:p>
            <a:pPr indent="0" algn="ctr" defTabSz="266700"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3600" b="0">
                <a:solidFill>
                  <a:srgbClr val="FF0000"/>
                </a:solidFill>
                <a:latin typeface="方正小标宋_GBK" panose="03000509000000000000" charset="-122"/>
                <a:ea typeface="方正小标宋_GBK" panose="03000509000000000000" charset="-122"/>
              </a:rPr>
              <a:t>为什么党中央要从八项规定</a:t>
            </a:r>
            <a:endParaRPr lang="zh-CN" altLang="en-US" sz="3600" b="0">
              <a:solidFill>
                <a:srgbClr val="FF0000"/>
              </a:solidFill>
              <a:latin typeface="方正小标宋_GBK" panose="03000509000000000000" charset="-122"/>
              <a:ea typeface="方正小标宋_GBK" panose="03000509000000000000" charset="-122"/>
            </a:endParaRPr>
          </a:p>
          <a:p>
            <a:pPr indent="0" algn="ctr" defTabSz="266700"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3600" b="0">
                <a:solidFill>
                  <a:srgbClr val="FF0000"/>
                </a:solidFill>
                <a:latin typeface="方正小标宋_GBK" panose="03000509000000000000" charset="-122"/>
                <a:ea typeface="方正小标宋_GBK" panose="03000509000000000000" charset="-122"/>
              </a:rPr>
              <a:t>入手抓党的作风建设</a:t>
            </a:r>
            <a:endParaRPr lang="zh-CN" altLang="en-US" sz="3600" b="0">
              <a:solidFill>
                <a:srgbClr val="FF0000"/>
              </a:solidFill>
              <a:latin typeface="方正小标宋_GBK" panose="03000509000000000000" charset="-122"/>
              <a:ea typeface="方正小标宋_GBK" panose="03000509000000000000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1143,&quot;width&quot;:19200}"/>
</p:tagLst>
</file>

<file path=ppt/tags/tag2.xml><?xml version="1.0" encoding="utf-8"?>
<p:tagLst xmlns:p="http://schemas.openxmlformats.org/presentationml/2006/main">
  <p:tag name="KSO_WM_UNIT_PLACING_PICTURE_USER_VIEWPORT" val="{&quot;height&quot;:11143,&quot;width&quot;:19200}"/>
</p:tagLst>
</file>

<file path=ppt/tags/tag3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工图网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</Words>
  <Application>WPS 演示</Application>
  <PresentationFormat/>
  <Paragraphs>27</Paragraphs>
  <Slides>11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微软雅黑</vt:lpstr>
      <vt:lpstr>汉仪旗黑-60简</vt:lpstr>
      <vt:lpstr>思源黑体 CN Bold</vt:lpstr>
      <vt:lpstr>思源黑体 CN Heavy</vt:lpstr>
      <vt:lpstr>方正小标宋_GBK</vt:lpstr>
      <vt:lpstr>Times New Roman</vt:lpstr>
      <vt:lpstr>黑体</vt:lpstr>
      <vt:lpstr>Arial Unicode MS</vt:lpstr>
      <vt:lpstr>等线</vt:lpstr>
      <vt:lpstr>Calibri Light</vt:lpstr>
      <vt:lpstr>工图网</vt:lpstr>
      <vt:lpstr>Word.Document.8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2019全国两会解读5</dc:title>
  <dc:creator>Sky123.Org</dc:creator>
  <cp:lastModifiedBy>XDZZ-10</cp:lastModifiedBy>
  <cp:revision>33</cp:revision>
  <dcterms:created xsi:type="dcterms:W3CDTF">2024-03-08T08:49:00Z</dcterms:created>
  <dcterms:modified xsi:type="dcterms:W3CDTF">2025-05-23T06:24:21Z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6391634ae6cb49d1bcb0340083b89fc5_23</vt:lpwstr>
  </property>
  <property fmtid="{D5CDD505-2E9C-101B-9397-08002B2CF9AE}" pid="3" name="KSOProductBuildVer">
    <vt:lpwstr>2052-11.8.2.8053</vt:lpwstr>
  </property>
</Properties>
</file>