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053" r:id="rId2"/>
    <p:sldId id="1146" r:id="rId3"/>
    <p:sldId id="1061" r:id="rId4"/>
    <p:sldId id="1147" r:id="rId5"/>
    <p:sldId id="1150" r:id="rId6"/>
    <p:sldId id="1148" r:id="rId7"/>
    <p:sldId id="1149" r:id="rId8"/>
    <p:sldId id="1114" r:id="rId9"/>
    <p:sldId id="1136" r:id="rId10"/>
    <p:sldId id="1137" r:id="rId11"/>
    <p:sldId id="1138" r:id="rId12"/>
    <p:sldId id="1139" r:id="rId13"/>
    <p:sldId id="1140" r:id="rId14"/>
    <p:sldId id="1142" r:id="rId15"/>
    <p:sldId id="1141" r:id="rId16"/>
    <p:sldId id="1151" r:id="rId17"/>
    <p:sldId id="1143" r:id="rId18"/>
    <p:sldId id="1144" r:id="rId19"/>
    <p:sldId id="1145" r:id="rId20"/>
    <p:sldId id="1152" r:id="rId21"/>
    <p:sldId id="1128" r:id="rId2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1">
          <p15:clr>
            <a:srgbClr val="A4A3A4"/>
          </p15:clr>
        </p15:guide>
        <p15:guide id="2" pos="3840">
          <p15:clr>
            <a:srgbClr val="A4A3A4"/>
          </p15:clr>
        </p15:guide>
        <p15:guide id="3" pos="567">
          <p15:clr>
            <a:srgbClr val="A4A3A4"/>
          </p15:clr>
        </p15:guide>
        <p15:guide id="4" pos="7152">
          <p15:clr>
            <a:srgbClr val="A4A3A4"/>
          </p15:clr>
        </p15:guide>
        <p15:guide id="5" orient="horz" pos="1617">
          <p15:clr>
            <a:srgbClr val="A4A3A4"/>
          </p15:clr>
        </p15:guide>
        <p15:guide id="6" pos="2875">
          <p15:clr>
            <a:srgbClr val="A4A3A4"/>
          </p15:clr>
        </p15:guide>
        <p15:guide id="7" pos="400">
          <p15:clr>
            <a:srgbClr val="A4A3A4"/>
          </p15:clr>
        </p15:guide>
        <p15:guide id="8" pos="53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A84"/>
    <a:srgbClr val="920000"/>
    <a:srgbClr val="B40000"/>
    <a:srgbClr val="FFFFFF"/>
    <a:srgbClr val="C13B31"/>
    <a:srgbClr val="306290"/>
    <a:srgbClr val="536D55"/>
    <a:srgbClr val="58745A"/>
    <a:srgbClr val="C43C32"/>
    <a:srgbClr val="C7A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8" autoAdjust="0"/>
    <p:restoredTop sz="94434" autoAdjust="0"/>
  </p:normalViewPr>
  <p:slideViewPr>
    <p:cSldViewPr snapToGrid="0">
      <p:cViewPr varScale="1">
        <p:scale>
          <a:sx n="105" d="100"/>
          <a:sy n="105" d="100"/>
        </p:scale>
        <p:origin x="466" y="67"/>
      </p:cViewPr>
      <p:guideLst>
        <p:guide orient="horz" pos="2181"/>
        <p:guide pos="3840"/>
        <p:guide pos="567"/>
        <p:guide pos="7152"/>
        <p:guide orient="horz" pos="1617"/>
        <p:guide pos="2875"/>
        <p:guide pos="400"/>
        <p:guide pos="53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27102"/>
    </p:cViewPr>
  </p:sorterViewPr>
  <p:notesViewPr>
    <p:cSldViewPr snapToGrid="0">
      <p:cViewPr varScale="1">
        <p:scale>
          <a:sx n="77" d="100"/>
          <a:sy n="77" d="100"/>
        </p:scale>
        <p:origin x="2544" y="102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53F-1DC1-44AB-85F9-14DB9D873A3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A4E4-7001-4196-8720-A0FCB0AEB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D076-05C0-4F10-BAEB-F2DA581BE89B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B7F8-81FA-46DC-8926-8D6B124E54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D8C68-1623-62FC-92D6-8C3B5AB00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B06AC02-5C00-83F8-34AF-F81F3E720A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681CE21-3F7D-3256-E5E2-0E3AC7485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0573C6-FAA6-B66F-A099-AE20958AA1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50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43AF4-195D-B23B-2ECC-4B717959E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7E911CB-A98F-4A2A-AAE3-7D742E2EA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5589D4E-8839-1D6D-487C-F5E02C308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E9448C-9E9A-1030-12FD-466B10F771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50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B6FF5-02DD-39DC-25FD-920983EF9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00200BF-DB3D-9823-96B6-08570BE14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A6358A2-8A69-0F5A-638F-807CA72A3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2572B2-5DE3-6E0E-E5C0-1797A16939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59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28DD0-7CC9-E70D-5976-247010D1C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649B35F-ACE0-ABBC-AB09-E91DC485D2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6503237-9153-B922-2BAD-8F2C7B5D6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803C57-7619-15A5-260A-A83678B28B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84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228D0-8036-098D-9E9D-5A18711B0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C3F3D59-0475-318E-5F4A-62C073A50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02BB07D-68BF-CA39-1F52-7D4A929A6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7FE746-57BA-67E2-C4D0-639759084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70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5D0A0-8578-8268-394F-83F15A2DB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D3CA666-07B3-3464-54BA-98F82E2CA0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4860237-CE08-C14B-ECBF-F6F147834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11D9AA-4D97-6850-FC0C-219B165051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40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6E02B-2AEE-8B0B-8FD3-16021EF39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8900BEC-CEAC-8FE4-140D-90DCC5B80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D089A58-2AA1-CE0A-7FF3-C26680475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129632-61C0-F944-E66A-DCD9A87B38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41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FABD8-E366-3A7E-E8DB-FB87887E5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09EC076-C328-AB9B-4054-940EA5B555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A35F06C-BBEC-9B4E-F67E-E2598939E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570B15-9BE8-CD70-53FF-8ED4374BC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54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AEDD8-394C-C9AF-4F54-C7A39155F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E44E9A3-7BB0-E51C-427B-624FBA750D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C4CA830-B26E-3D4B-7CD6-D8753A0DC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F602FD-2BE8-EA32-C4EA-7EFDC9DD33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85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F8D38-B06E-2F93-C6D2-C571BE44D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93912D5-D9A5-A048-DDC5-9BED7F3F9D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83E5B48-A400-DCB3-8F35-2D9B5E441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D54A8D-7A6C-9882-C04F-015BA56614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3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51A51-9742-4438-2797-FB88B8DAF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ADB9AE2-08E1-E453-0784-CC8F7BC929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384DEF-02C0-9764-3E47-976EFD4E1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2BC941-3DD1-4C56-7A40-1B7AFA9FD1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56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776DC-5A46-7994-F65D-479173D62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D6CFF23-CD5E-197F-61C9-9763F3253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8D58E20-FDE5-037B-3D69-02FFEDE7D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C33F7B-5F1B-828C-3F40-FE69157132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86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85B47-AFD5-B993-89D0-30526C43E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AD2CC8F-F937-75B4-6432-FD019397A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1F42279-0922-8004-8126-2EFFF00AB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8A1043-25ED-DF37-0626-1AF681C88A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3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F0A7F-53AF-FC79-04E3-F055A4096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4B036FC-B730-ED2C-1BBC-5629F07691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45FB506-78AE-3598-4DF8-4FE638CDCF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525238-EC23-D3B8-E17F-2885CD44C9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3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46C6C-2556-2669-5911-C72751495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25ABFF8-D555-B8F1-C400-64C60112FC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E226170-EA06-8EFC-9FBD-70D2C8CC0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F6FEF4-BAA1-6A75-969F-427C62B5FD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DC0EE-2147-0DC8-2605-0F2861EE5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C58DCCA-1568-08C0-B380-82534348F9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89732E6-D49B-E04D-2122-16DF1E8BEA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662558-FCB1-43CA-9C69-4BBDFC03A9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46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2D16F-9D4F-106C-3A8D-3A3201ED8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E9C559-980C-622E-D191-0A8206EEC3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52F96C8-6288-2246-7260-86ACCC40E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68C1C8-406A-CB86-B763-03E00D8A25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1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2371.cn/2025/04/20/ARTI1745143372153466.s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2371.cn/2024/08/19/ARTI1724072280465580.s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2371.cn/2023/12/27/ARTI1703688691926144.s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2371.cn/2023/12/18/ARTI1702877355491309.s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12371.cn/2015/10/22/ARTI1445481444215144.s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2371.cn/2022/10/25/ARTI1666690190337174.s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slm.12371.cn/2025/06/07/VIDE1749282913411789.s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12371.cn/2017/10/27/ARTI1509109806786443.s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2371.cn/2022/10/25/ARTI1666690190337174.s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2371.cn/2025/05/13/VIDE1747112641811451.s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12371.cn/2025/05/08/VIDE1746693601890605.s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2371.cn/2025/05/18/ARTI1747560633770820.s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91" b="63343"/>
          <a:stretch>
            <a:fillRect/>
          </a:stretch>
        </p:blipFill>
        <p:spPr>
          <a:xfrm>
            <a:off x="4060" y="0"/>
            <a:ext cx="5199119" cy="18854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2" t="5644" r="4563" b="68959"/>
          <a:stretch>
            <a:fillRect/>
          </a:stretch>
        </p:blipFill>
        <p:spPr>
          <a:xfrm>
            <a:off x="7373257" y="290286"/>
            <a:ext cx="1349829" cy="13062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6" t="58368"/>
          <a:stretch>
            <a:fillRect/>
          </a:stretch>
        </p:blipFill>
        <p:spPr>
          <a:xfrm>
            <a:off x="4992785" y="3043947"/>
            <a:ext cx="4147153" cy="2141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5" t="71852" b="1994"/>
          <a:stretch>
            <a:fillRect/>
          </a:stretch>
        </p:blipFill>
        <p:spPr>
          <a:xfrm>
            <a:off x="558971" y="4008218"/>
            <a:ext cx="2482185" cy="11153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43049" y="3039894"/>
            <a:ext cx="605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工学院直属党支部</a:t>
            </a:r>
            <a:endParaRPr lang="en-US" altLang="zh-CN" sz="28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en-US" altLang="zh-CN" sz="2000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2025.6</a:t>
            </a:r>
            <a:endParaRPr lang="zh-CN" altLang="en-US" sz="20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138524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学习领会、贯彻执行</a:t>
            </a:r>
            <a:endParaRPr lang="en-US" altLang="zh-CN" sz="4800" dirty="0">
              <a:solidFill>
                <a:schemeClr val="tx2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  <a:p>
            <a:pPr algn="ctr"/>
            <a:r>
              <a:rPr lang="zh-CN" altLang="en-US" sz="4800" dirty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中共八项规定及其实施细则精神</a:t>
            </a:r>
            <a:endParaRPr lang="zh-CN" altLang="en-US" sz="4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1EEBD-4DB0-DFDD-3A47-31B676273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20E6790-B00A-8482-F7B6-EC73D6681F32}"/>
              </a:ext>
            </a:extLst>
          </p:cNvPr>
          <p:cNvSpPr txBox="1"/>
          <p:nvPr/>
        </p:nvSpPr>
        <p:spPr>
          <a:xfrm>
            <a:off x="668065" y="1199334"/>
            <a:ext cx="7807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农村基层干部廉洁履行职责规定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　　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2025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月，中办、国办印发新修订的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农村基层干部廉洁履行职责规定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。新版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规定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适应全面从严治党形势任务和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农村基层干部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队伍状况的发展变化，细化完善农村基层干部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廉洁履职要求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，为实现新时代新征程党的使命任务夯实基层基础。</a:t>
            </a:r>
            <a:r>
              <a:rPr lang="en-US" altLang="zh-CN" dirty="0">
                <a:hlinkClick r:id="rId3"/>
              </a:rPr>
              <a:t>【</a:t>
            </a:r>
            <a:r>
              <a:rPr lang="zh-CN" altLang="en-US" dirty="0">
                <a:hlinkClick r:id="rId3"/>
              </a:rPr>
              <a:t>详细</a:t>
            </a:r>
            <a:r>
              <a:rPr lang="en-US" altLang="zh-CN" dirty="0">
                <a:hlinkClick r:id="rId3"/>
              </a:rPr>
              <a:t>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401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81182-629D-5828-E823-DBD690D81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93CA50C-6938-4240-1D6A-1013CDFCCFBB}"/>
              </a:ext>
            </a:extLst>
          </p:cNvPr>
          <p:cNvSpPr txBox="1"/>
          <p:nvPr/>
        </p:nvSpPr>
        <p:spPr>
          <a:xfrm>
            <a:off x="668065" y="1177563"/>
            <a:ext cx="7807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整治形式主义为基层减负若干规定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　　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2024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8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月，中办、国办印发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整治形式主义为基层减负若干规定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，首次以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党内法规形式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制定出台为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基层减负的制度规范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，形成类似中央八项规定长期有效的铁规矩、硬杠杠，向全党全社会表明持之以恒一抓到底的鲜明态度。</a:t>
            </a:r>
            <a:r>
              <a:rPr lang="en-US" altLang="zh-CN" dirty="0">
                <a:hlinkClick r:id="rId3"/>
              </a:rPr>
              <a:t>【</a:t>
            </a:r>
            <a:r>
              <a:rPr lang="zh-CN" altLang="en-US" dirty="0">
                <a:hlinkClick r:id="rId3"/>
              </a:rPr>
              <a:t>详细</a:t>
            </a:r>
            <a:r>
              <a:rPr lang="en-US" altLang="zh-CN" dirty="0">
                <a:hlinkClick r:id="rId3"/>
              </a:rPr>
              <a:t>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899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2822F-7829-E351-58FF-25D48B38E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C1D06C7-FC6F-C7E8-C12C-A451076FC359}"/>
              </a:ext>
            </a:extLst>
          </p:cNvPr>
          <p:cNvSpPr txBox="1"/>
          <p:nvPr/>
        </p:nvSpPr>
        <p:spPr>
          <a:xfrm>
            <a:off x="668065" y="1199334"/>
            <a:ext cx="7807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中国共产党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纪律处分条例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　　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2023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12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月，党中央印发了修订后的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中国共产党纪律处分条例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，这是党的十八大以来，党中央对该条例的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第三次修订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，再次释放出以严明纪律管全党治全党的鲜明信号。</a:t>
            </a:r>
            <a:r>
              <a:rPr lang="en-US" altLang="zh-CN" dirty="0">
                <a:hlinkClick r:id="rId3"/>
              </a:rPr>
              <a:t>【</a:t>
            </a:r>
            <a:r>
              <a:rPr lang="zh-CN" altLang="en-US" dirty="0">
                <a:hlinkClick r:id="rId3"/>
              </a:rPr>
              <a:t>详细</a:t>
            </a:r>
            <a:r>
              <a:rPr lang="en-US" altLang="zh-CN" dirty="0">
                <a:hlinkClick r:id="rId3"/>
              </a:rPr>
              <a:t>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35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F4A58-8AA9-C90A-78DC-E8F5CABDD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0352BDA-86F7-1BB8-94FF-B00FC133F147}"/>
              </a:ext>
            </a:extLst>
          </p:cNvPr>
          <p:cNvSpPr txBox="1"/>
          <p:nvPr/>
        </p:nvSpPr>
        <p:spPr>
          <a:xfrm>
            <a:off x="668065" y="1199334"/>
            <a:ext cx="7807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关于防治“指尖上的形式主义”的若干意见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　　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2023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12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月，中央网络安全和信息化委员会印发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关于防治“指尖上的形式主义”的若干意见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，要求全面贯彻习近平总书记关于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力戒形式主义官僚主义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的重要论述精神，加强对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政务移动互联网应用程序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政务公众账号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和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工作群组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标准化规范化管理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r>
              <a:rPr lang="en-US" altLang="zh-CN" dirty="0">
                <a:hlinkClick r:id="rId3"/>
              </a:rPr>
              <a:t>【</a:t>
            </a:r>
            <a:r>
              <a:rPr lang="zh-CN" altLang="en-US" dirty="0">
                <a:hlinkClick r:id="rId3"/>
              </a:rPr>
              <a:t>详细</a:t>
            </a:r>
            <a:r>
              <a:rPr lang="en-US" altLang="zh-CN" dirty="0">
                <a:hlinkClick r:id="rId3"/>
              </a:rPr>
              <a:t>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619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86F67-6140-0D5E-9907-644C60541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8B7E7AA-E0AF-2E15-CCC3-F0AB6FCD0FF3}"/>
              </a:ext>
            </a:extLst>
          </p:cNvPr>
          <p:cNvSpPr txBox="1"/>
          <p:nvPr/>
        </p:nvSpPr>
        <p:spPr>
          <a:xfrm>
            <a:off x="668065" y="1417588"/>
            <a:ext cx="7807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中国共产党廉洁自律准则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　　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2015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10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月，党中央印发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中国共产党廉洁自律准则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准则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坚持依规治党与以德治党相结合，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紧扣廉洁自律主题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重申党的理想信念宗旨、优良传统作风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，重在立德，是党执政以来第一部坚持正面倡导、面向全体党员的规范全党廉洁自律工作的重要基础性法规。</a:t>
            </a:r>
            <a:r>
              <a:rPr lang="en-US" altLang="zh-CN" dirty="0">
                <a:hlinkClick r:id="rId3"/>
              </a:rPr>
              <a:t>【</a:t>
            </a:r>
            <a:r>
              <a:rPr lang="zh-CN" altLang="en-US" dirty="0">
                <a:hlinkClick r:id="rId3"/>
              </a:rPr>
              <a:t>详细</a:t>
            </a:r>
            <a:r>
              <a:rPr lang="en-US" altLang="zh-CN" dirty="0">
                <a:hlinkClick r:id="rId3"/>
              </a:rPr>
              <a:t>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161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DF8B2-1914-0655-F407-25053E684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CB3356A-396E-F095-DCE9-F1F6BD460EA1}"/>
              </a:ext>
            </a:extLst>
          </p:cNvPr>
          <p:cNvSpPr txBox="1"/>
          <p:nvPr/>
        </p:nvSpPr>
        <p:spPr>
          <a:xfrm>
            <a:off x="668065" y="309592"/>
            <a:ext cx="7807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中共中央政治局贯彻落实中央八项规定实施细则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　　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2022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10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月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25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日，习近平总书记主持召开二十届中央政治局第一次会议，一项重要议程即是审议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中共中央政治局贯彻落实中央八项规定实施细则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。会议强调，抓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作风建设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只有进行时，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没有完成时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。党的二十大对锲而不舍落实中央八项规定精神作出新部署，必须始终把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中央八项规定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作为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长期有效的铁规矩、硬杠杠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，抓住“关键少数”以上率下，持续深化纠治“四风”，重点纠治形式主义、官僚主义，坚决破除特权思想和特权行为，推动全党坚决落实中央八项规定精神，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全面推进党的自我净化、自我完善、自我革新、自我提高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，始终保持同人民群众的血肉联系，始终同人民同呼吸、共命运、心连心。</a:t>
            </a:r>
            <a:r>
              <a:rPr lang="en-US" altLang="zh-CN" dirty="0">
                <a:hlinkClick r:id="rId3"/>
              </a:rPr>
              <a:t>【</a:t>
            </a:r>
            <a:r>
              <a:rPr lang="zh-CN" altLang="en-US" dirty="0">
                <a:hlinkClick r:id="rId3"/>
              </a:rPr>
              <a:t>详细</a:t>
            </a:r>
            <a:r>
              <a:rPr lang="en-US" altLang="zh-CN" dirty="0">
                <a:hlinkClick r:id="rId3"/>
              </a:rPr>
              <a:t>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693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B84EF-0E3C-5E40-310F-1CBB87DDB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B7255FD-3F33-8149-06A2-D642FF4B5A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1" t="5926" r="36179" b="58236"/>
          <a:stretch>
            <a:fillRect/>
          </a:stretch>
        </p:blipFill>
        <p:spPr>
          <a:xfrm>
            <a:off x="0" y="-35118"/>
            <a:ext cx="1493840" cy="99328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582269A-443E-A93A-9DC8-D63A12CE1D0E}"/>
              </a:ext>
            </a:extLst>
          </p:cNvPr>
          <p:cNvSpPr txBox="1"/>
          <p:nvPr/>
        </p:nvSpPr>
        <p:spPr>
          <a:xfrm>
            <a:off x="1908629" y="1833086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4"/>
              </a:rPr>
              <a:t>系列节目</a:t>
            </a:r>
            <a:r>
              <a:rPr lang="en-US" altLang="zh-CN" dirty="0">
                <a:hlinkClick r:id="rId4"/>
              </a:rPr>
              <a:t>《</a:t>
            </a:r>
            <a:r>
              <a:rPr lang="zh-CN" altLang="en-US" dirty="0">
                <a:hlinkClick r:id="rId4"/>
              </a:rPr>
              <a:t>党史上的作风建设</a:t>
            </a:r>
            <a:r>
              <a:rPr lang="en-US" altLang="zh-CN" dirty="0">
                <a:hlinkClick r:id="rId4"/>
              </a:rPr>
              <a:t>》</a:t>
            </a:r>
            <a:r>
              <a:rPr lang="zh-CN" altLang="en-US" dirty="0">
                <a:hlinkClick r:id="rId4"/>
              </a:rPr>
              <a:t>（第</a:t>
            </a:r>
            <a:r>
              <a:rPr lang="en-US" altLang="zh-CN" dirty="0">
                <a:hlinkClick r:id="rId4"/>
              </a:rPr>
              <a:t>1</a:t>
            </a:r>
            <a:r>
              <a:rPr lang="zh-CN" altLang="en-US" dirty="0">
                <a:hlinkClick r:id="rId4"/>
              </a:rPr>
              <a:t>集）</a:t>
            </a:r>
            <a:r>
              <a:rPr lang="en-US" altLang="zh-CN" dirty="0">
                <a:hlinkClick r:id="rId4"/>
              </a:rPr>
              <a:t>——</a:t>
            </a:r>
            <a:r>
              <a:rPr lang="zh-CN" altLang="en-US" dirty="0">
                <a:hlinkClick r:id="rId4"/>
              </a:rPr>
              <a:t>人民司法：一刻也不离开群众</a:t>
            </a:r>
            <a:r>
              <a:rPr lang="en-US" altLang="zh-CN" dirty="0">
                <a:hlinkClick r:id="rId4"/>
              </a:rPr>
              <a:t>20250606_</a:t>
            </a:r>
            <a:r>
              <a:rPr lang="zh-CN" altLang="en-US" dirty="0">
                <a:hlinkClick r:id="rId4"/>
              </a:rPr>
              <a:t>共产党员电视栏目</a:t>
            </a:r>
            <a:r>
              <a:rPr lang="en-US" altLang="zh-CN" dirty="0">
                <a:hlinkClick r:id="rId4"/>
              </a:rPr>
              <a:t>_</a:t>
            </a:r>
            <a:r>
              <a:rPr lang="zh-CN" altLang="en-US" dirty="0">
                <a:hlinkClick r:id="rId4"/>
              </a:rPr>
              <a:t>共产党员网 </a:t>
            </a:r>
            <a:r>
              <a:rPr lang="en-US" altLang="zh-CN" dirty="0">
                <a:hlinkClick r:id="rId4"/>
              </a:rPr>
              <a:t>(12371.cn)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39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F152D-A2E0-12B7-D137-0C7830477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4">
            <a:extLst>
              <a:ext uri="{FF2B5EF4-FFF2-40B4-BE49-F238E27FC236}">
                <a16:creationId xmlns:a16="http://schemas.microsoft.com/office/drawing/2014/main" id="{28C87EFB-F593-572A-9FF1-12FA2F1BF3AD}"/>
              </a:ext>
            </a:extLst>
          </p:cNvPr>
          <p:cNvSpPr txBox="1"/>
          <p:nvPr/>
        </p:nvSpPr>
        <p:spPr>
          <a:xfrm>
            <a:off x="1644131" y="818547"/>
            <a:ext cx="8601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Part3</a:t>
            </a:r>
            <a:endParaRPr lang="id-ID" sz="21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4EA935F-B21C-2193-3184-58F45B52D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1" t="5926" r="36179" b="58236"/>
          <a:stretch>
            <a:fillRect/>
          </a:stretch>
        </p:blipFill>
        <p:spPr>
          <a:xfrm>
            <a:off x="0" y="-35118"/>
            <a:ext cx="1493840" cy="993287"/>
          </a:xfrm>
          <a:prstGeom prst="rect">
            <a:avLst/>
          </a:prstGeom>
        </p:spPr>
      </p:pic>
      <p:sp>
        <p:nvSpPr>
          <p:cNvPr id="3" name="圆角矩形 11">
            <a:extLst>
              <a:ext uri="{FF2B5EF4-FFF2-40B4-BE49-F238E27FC236}">
                <a16:creationId xmlns:a16="http://schemas.microsoft.com/office/drawing/2014/main" id="{6F6D7375-0C51-EBDE-057C-08484552D713}"/>
              </a:ext>
            </a:extLst>
          </p:cNvPr>
          <p:cNvSpPr/>
          <p:nvPr/>
        </p:nvSpPr>
        <p:spPr>
          <a:xfrm>
            <a:off x="500743" y="1908629"/>
            <a:ext cx="8127999" cy="12191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文本框 10">
            <a:extLst>
              <a:ext uri="{FF2B5EF4-FFF2-40B4-BE49-F238E27FC236}">
                <a16:creationId xmlns:a16="http://schemas.microsoft.com/office/drawing/2014/main" id="{530A70A8-80FC-D7B1-F1D1-D41ED0085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914" y="2164285"/>
            <a:ext cx="77651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中央八项规定实施细则</a:t>
            </a:r>
          </a:p>
        </p:txBody>
      </p:sp>
    </p:spTree>
    <p:extLst>
      <p:ext uri="{BB962C8B-B14F-4D97-AF65-F5344CB8AC3E}">
        <p14:creationId xmlns:p14="http://schemas.microsoft.com/office/powerpoint/2010/main" val="175900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47FC2-0F57-6CE6-CD7A-880E2BBBC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9BF6ED4-CBE4-53C1-9C79-59DF26E6C1FC}"/>
              </a:ext>
            </a:extLst>
          </p:cNvPr>
          <p:cNvSpPr txBox="1"/>
          <p:nvPr/>
        </p:nvSpPr>
        <p:spPr>
          <a:xfrm>
            <a:off x="668065" y="735417"/>
            <a:ext cx="78078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中央政治局贯彻落实中央八项规定的实施细则（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2017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年中央政治局审议通过）</a:t>
            </a: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　　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2017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10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月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27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日，习近平总书记主持召开十九届中央政治局第一次会议，审议通过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中共中央政治局贯彻落实中央八项规定的实施细则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。实施细则贯彻落实党的十九大对党的作风建设的新部署新要求，坚持问题导向，根据这几年中央八项规定实施过程中遇到的新情况新问题，着重对改进调查研究、精简会议活动、精简文件简报、规范出访活动、改进新闻报道、厉行勤俭节约等方面内容作了进一步规范、细化和完善，更加切合工作实际，增强了指导性和操作性。</a:t>
            </a:r>
            <a:r>
              <a:rPr lang="en-US" altLang="zh-CN" dirty="0">
                <a:hlinkClick r:id="rId3"/>
              </a:rPr>
              <a:t>【</a:t>
            </a:r>
            <a:r>
              <a:rPr lang="zh-CN" altLang="en-US" dirty="0">
                <a:hlinkClick r:id="rId3"/>
              </a:rPr>
              <a:t>详细</a:t>
            </a:r>
            <a:r>
              <a:rPr lang="en-US" altLang="zh-CN" dirty="0">
                <a:hlinkClick r:id="rId3"/>
              </a:rPr>
              <a:t>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54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D9750-BBD2-E9FB-92ED-AEEC71112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7B3A2F3-3F78-3C5B-50E4-AFD84E19884A}"/>
              </a:ext>
            </a:extLst>
          </p:cNvPr>
          <p:cNvSpPr txBox="1"/>
          <p:nvPr/>
        </p:nvSpPr>
        <p:spPr>
          <a:xfrm>
            <a:off x="1161551" y="249853"/>
            <a:ext cx="78078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中央政治局贯彻落实中央八项规定实施细则（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2022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年中央政治局审议通过）</a:t>
            </a: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　　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2022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10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月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25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日，习近平总书记主持召开二十届中央政治局第一次会议，一项重要议程即是审议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中共中央政治局贯彻落实中央八项规定实施细则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。会议强调，抓作风建设只有进行时，没有完成时。党的二十大对锲而不舍落实中央八项规定精神作出新部署，必须始终把中央八项规定作为长期有效的铁规矩、硬杠杠，抓住“关键少数”以上率下，持续深化纠治“四风”，重点纠治形式主义、官僚主义，坚决破除特权思想和特权行为，推动全党坚决落实中央八项规定精神，全面推进党的自我净化、自我完善、自我革新、自我提高，始终保持同人民群众的血肉联系，始终同人民同呼吸、共命运、心连心。</a:t>
            </a:r>
            <a:r>
              <a:rPr lang="en-US" altLang="zh-CN" dirty="0">
                <a:hlinkClick r:id="rId3"/>
              </a:rPr>
              <a:t>【</a:t>
            </a:r>
            <a:r>
              <a:rPr lang="zh-CN" altLang="en-US" dirty="0">
                <a:hlinkClick r:id="rId3"/>
              </a:rPr>
              <a:t>详细</a:t>
            </a:r>
            <a:r>
              <a:rPr lang="en-US" altLang="zh-CN" dirty="0">
                <a:hlinkClick r:id="rId3"/>
              </a:rPr>
              <a:t>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329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772D5-BA52-06FE-BF96-F9F66139A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4">
            <a:extLst>
              <a:ext uri="{FF2B5EF4-FFF2-40B4-BE49-F238E27FC236}">
                <a16:creationId xmlns:a16="http://schemas.microsoft.com/office/drawing/2014/main" id="{1E44B552-F946-34A0-D553-17A3025138C7}"/>
              </a:ext>
            </a:extLst>
          </p:cNvPr>
          <p:cNvSpPr txBox="1"/>
          <p:nvPr/>
        </p:nvSpPr>
        <p:spPr>
          <a:xfrm>
            <a:off x="1634269" y="341257"/>
            <a:ext cx="7347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id-ID" sz="21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578D119-5A47-70DE-55E1-776B2939D4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1" t="5926" r="36179" b="58236"/>
          <a:stretch>
            <a:fillRect/>
          </a:stretch>
        </p:blipFill>
        <p:spPr>
          <a:xfrm>
            <a:off x="0" y="-35118"/>
            <a:ext cx="1493840" cy="993287"/>
          </a:xfrm>
          <a:prstGeom prst="rect">
            <a:avLst/>
          </a:prstGeom>
        </p:spPr>
      </p:pic>
      <p:sp>
        <p:nvSpPr>
          <p:cNvPr id="12" name="圆角矩形 11">
            <a:extLst>
              <a:ext uri="{FF2B5EF4-FFF2-40B4-BE49-F238E27FC236}">
                <a16:creationId xmlns:a16="http://schemas.microsoft.com/office/drawing/2014/main" id="{89AC41FF-6AB1-D082-FA71-18160B9DE464}"/>
              </a:ext>
            </a:extLst>
          </p:cNvPr>
          <p:cNvSpPr/>
          <p:nvPr/>
        </p:nvSpPr>
        <p:spPr>
          <a:xfrm>
            <a:off x="457200" y="1175658"/>
            <a:ext cx="8127999" cy="8563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文本框 10">
            <a:extLst>
              <a:ext uri="{FF2B5EF4-FFF2-40B4-BE49-F238E27FC236}">
                <a16:creationId xmlns:a16="http://schemas.microsoft.com/office/drawing/2014/main" id="{E342AFA5-2BB6-55D9-A110-CDF084F3E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260" y="1249886"/>
            <a:ext cx="39808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中共八项规定</a:t>
            </a:r>
          </a:p>
        </p:txBody>
      </p:sp>
      <p:sp>
        <p:nvSpPr>
          <p:cNvPr id="2" name="圆角矩形 11">
            <a:extLst>
              <a:ext uri="{FF2B5EF4-FFF2-40B4-BE49-F238E27FC236}">
                <a16:creationId xmlns:a16="http://schemas.microsoft.com/office/drawing/2014/main" id="{3BC8C746-D6CF-6449-E4DC-2435AAA1687D}"/>
              </a:ext>
            </a:extLst>
          </p:cNvPr>
          <p:cNvSpPr/>
          <p:nvPr/>
        </p:nvSpPr>
        <p:spPr>
          <a:xfrm>
            <a:off x="508000" y="2315029"/>
            <a:ext cx="8127999" cy="8563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文本框 10">
            <a:extLst>
              <a:ext uri="{FF2B5EF4-FFF2-40B4-BE49-F238E27FC236}">
                <a16:creationId xmlns:a16="http://schemas.microsoft.com/office/drawing/2014/main" id="{8942AB40-BFF8-A39C-B73A-C5B9A03A3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43" y="2389257"/>
            <a:ext cx="78812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中央八项规定精神相关制度规定</a:t>
            </a:r>
          </a:p>
        </p:txBody>
      </p:sp>
      <p:sp>
        <p:nvSpPr>
          <p:cNvPr id="5" name="圆角矩形 11">
            <a:extLst>
              <a:ext uri="{FF2B5EF4-FFF2-40B4-BE49-F238E27FC236}">
                <a16:creationId xmlns:a16="http://schemas.microsoft.com/office/drawing/2014/main" id="{E141AE57-798F-19F7-EE7A-34F4BB59D029}"/>
              </a:ext>
            </a:extLst>
          </p:cNvPr>
          <p:cNvSpPr/>
          <p:nvPr/>
        </p:nvSpPr>
        <p:spPr>
          <a:xfrm>
            <a:off x="508000" y="3454400"/>
            <a:ext cx="8127999" cy="8563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文本框 10">
            <a:extLst>
              <a:ext uri="{FF2B5EF4-FFF2-40B4-BE49-F238E27FC236}">
                <a16:creationId xmlns:a16="http://schemas.microsoft.com/office/drawing/2014/main" id="{E15008E4-4C79-4A01-5881-DB0864069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71" y="3528628"/>
            <a:ext cx="74458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中央八项规定实施细则</a:t>
            </a:r>
          </a:p>
        </p:txBody>
      </p:sp>
    </p:spTree>
    <p:extLst>
      <p:ext uri="{BB962C8B-B14F-4D97-AF65-F5344CB8AC3E}">
        <p14:creationId xmlns:p14="http://schemas.microsoft.com/office/powerpoint/2010/main" val="415144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  <p:bldP spid="2" grpId="0" bldLvl="0" animBg="1"/>
      <p:bldP spid="3" grpId="0"/>
      <p:bldP spid="5" grpId="0" bldLvl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489AF-F868-28C4-FF94-4BD36722C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6484AFDB-71CE-A617-A100-1386F3A1495B}"/>
              </a:ext>
            </a:extLst>
          </p:cNvPr>
          <p:cNvSpPr txBox="1"/>
          <p:nvPr/>
        </p:nvSpPr>
        <p:spPr>
          <a:xfrm>
            <a:off x="2286000" y="185948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3"/>
              </a:rPr>
              <a:t>《</a:t>
            </a:r>
            <a:r>
              <a:rPr lang="zh-CN" altLang="en-US" dirty="0">
                <a:hlinkClick r:id="rId3"/>
              </a:rPr>
              <a:t>八项规定改变中国</a:t>
            </a:r>
            <a:r>
              <a:rPr lang="en-US" altLang="zh-CN" dirty="0">
                <a:hlinkClick r:id="rId3"/>
              </a:rPr>
              <a:t>》</a:t>
            </a:r>
            <a:r>
              <a:rPr lang="zh-CN" altLang="en-US" dirty="0">
                <a:hlinkClick r:id="rId3"/>
              </a:rPr>
              <a:t>第五集：以党风政风焕然一新引领社风民风深刻变革</a:t>
            </a:r>
            <a:r>
              <a:rPr lang="en-US" altLang="zh-CN" dirty="0">
                <a:hlinkClick r:id="rId3"/>
              </a:rPr>
              <a:t>_</a:t>
            </a:r>
            <a:r>
              <a:rPr lang="zh-CN" altLang="en-US" dirty="0">
                <a:hlinkClick r:id="rId3"/>
              </a:rPr>
              <a:t>共产党员网 </a:t>
            </a:r>
            <a:r>
              <a:rPr lang="en-US" altLang="zh-CN" dirty="0">
                <a:hlinkClick r:id="rId3"/>
              </a:rPr>
              <a:t>(12371.cn)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044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91" b="63343"/>
          <a:stretch>
            <a:fillRect/>
          </a:stretch>
        </p:blipFill>
        <p:spPr>
          <a:xfrm>
            <a:off x="4060" y="0"/>
            <a:ext cx="5199119" cy="18854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2" t="5644" r="4563" b="68959"/>
          <a:stretch>
            <a:fillRect/>
          </a:stretch>
        </p:blipFill>
        <p:spPr>
          <a:xfrm>
            <a:off x="7373257" y="290286"/>
            <a:ext cx="1349829" cy="13062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6" t="58368"/>
          <a:stretch>
            <a:fillRect/>
          </a:stretch>
        </p:blipFill>
        <p:spPr>
          <a:xfrm>
            <a:off x="4992785" y="3043947"/>
            <a:ext cx="4147153" cy="21413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t="18564" r="11470" b="41947"/>
          <a:stretch>
            <a:fillRect/>
          </a:stretch>
        </p:blipFill>
        <p:spPr>
          <a:xfrm>
            <a:off x="2145222" y="1355981"/>
            <a:ext cx="5695123" cy="17222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1" r="72069"/>
          <a:stretch>
            <a:fillRect/>
          </a:stretch>
        </p:blipFill>
        <p:spPr>
          <a:xfrm>
            <a:off x="4061" y="771550"/>
            <a:ext cx="2551716" cy="43719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5" t="71852" b="1994"/>
          <a:stretch>
            <a:fillRect/>
          </a:stretch>
        </p:blipFill>
        <p:spPr>
          <a:xfrm>
            <a:off x="558971" y="4008218"/>
            <a:ext cx="2482185" cy="1115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4"/>
          <p:cNvSpPr txBox="1"/>
          <p:nvPr/>
        </p:nvSpPr>
        <p:spPr>
          <a:xfrm>
            <a:off x="1627072" y="863771"/>
            <a:ext cx="8601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id-ID" sz="21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1" t="5926" r="36179" b="58236"/>
          <a:stretch>
            <a:fillRect/>
          </a:stretch>
        </p:blipFill>
        <p:spPr>
          <a:xfrm>
            <a:off x="0" y="-35118"/>
            <a:ext cx="1493840" cy="993287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500743" y="1908629"/>
            <a:ext cx="8127999" cy="12191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2782831" y="2164285"/>
            <a:ext cx="39808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中共八项规定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7A0C63A-37D0-9CD4-01F9-AB37BEE3FAEA}"/>
              </a:ext>
            </a:extLst>
          </p:cNvPr>
          <p:cNvSpPr txBox="1"/>
          <p:nvPr/>
        </p:nvSpPr>
        <p:spPr>
          <a:xfrm>
            <a:off x="2487244" y="381667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4"/>
              </a:rPr>
              <a:t>《</a:t>
            </a:r>
            <a:r>
              <a:rPr lang="zh-CN" altLang="en-US" dirty="0">
                <a:hlinkClick r:id="rId4"/>
              </a:rPr>
              <a:t>八项规定改变中国</a:t>
            </a:r>
            <a:r>
              <a:rPr lang="en-US" altLang="zh-CN" dirty="0">
                <a:hlinkClick r:id="rId4"/>
              </a:rPr>
              <a:t>》</a:t>
            </a:r>
            <a:r>
              <a:rPr lang="zh-CN" altLang="en-US" dirty="0">
                <a:hlinkClick r:id="rId4"/>
              </a:rPr>
              <a:t>第一集：党在新时代的徙木立信之举</a:t>
            </a:r>
            <a:r>
              <a:rPr lang="en-US" altLang="zh-CN" dirty="0">
                <a:hlinkClick r:id="rId4"/>
              </a:rPr>
              <a:t>_</a:t>
            </a:r>
            <a:r>
              <a:rPr lang="zh-CN" altLang="en-US" dirty="0">
                <a:hlinkClick r:id="rId4"/>
              </a:rPr>
              <a:t>共产党员网 </a:t>
            </a:r>
            <a:r>
              <a:rPr lang="en-US" altLang="zh-CN" dirty="0">
                <a:hlinkClick r:id="rId4"/>
              </a:rPr>
              <a:t>(12371.cn)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470D6-EF38-AA90-EFEE-00B416930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CE5C72-EC0A-E5CC-E8DC-68E0F483B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5" y="0"/>
            <a:ext cx="3160965" cy="5143500"/>
          </a:xfrm>
          <a:prstGeom prst="rect">
            <a:avLst/>
          </a:prstGeom>
        </p:spPr>
      </p:pic>
      <p:pic>
        <p:nvPicPr>
          <p:cNvPr id="6" name="图片 5" descr="文本, 信件&#10;&#10;AI 生成的内容可能不正确。">
            <a:extLst>
              <a:ext uri="{FF2B5EF4-FFF2-40B4-BE49-F238E27FC236}">
                <a16:creationId xmlns:a16="http://schemas.microsoft.com/office/drawing/2014/main" id="{4E85BD30-44CB-C52C-A598-F6610B530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71" y="0"/>
            <a:ext cx="3072199" cy="51435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4A8BF6F-B284-0A0A-4130-3191BB6B411D}"/>
              </a:ext>
            </a:extLst>
          </p:cNvPr>
          <p:cNvSpPr/>
          <p:nvPr/>
        </p:nvSpPr>
        <p:spPr>
          <a:xfrm>
            <a:off x="1480457" y="2242457"/>
            <a:ext cx="244565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B25DE74-9EB7-549B-D119-2EBB8FCE1834}"/>
              </a:ext>
            </a:extLst>
          </p:cNvPr>
          <p:cNvSpPr/>
          <p:nvPr/>
        </p:nvSpPr>
        <p:spPr>
          <a:xfrm flipV="1">
            <a:off x="1139371" y="2526031"/>
            <a:ext cx="72571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E55156F-10CA-971E-35F6-7D8A15C87332}"/>
              </a:ext>
            </a:extLst>
          </p:cNvPr>
          <p:cNvSpPr/>
          <p:nvPr/>
        </p:nvSpPr>
        <p:spPr>
          <a:xfrm>
            <a:off x="3476171" y="3381829"/>
            <a:ext cx="44994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E4DBD33-CFB1-6239-E40B-B434623321A5}"/>
              </a:ext>
            </a:extLst>
          </p:cNvPr>
          <p:cNvSpPr/>
          <p:nvPr/>
        </p:nvSpPr>
        <p:spPr>
          <a:xfrm>
            <a:off x="1139371" y="3692978"/>
            <a:ext cx="268514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887072E-3D61-2DEA-E688-26AA2E451BF4}"/>
              </a:ext>
            </a:extLst>
          </p:cNvPr>
          <p:cNvSpPr/>
          <p:nvPr/>
        </p:nvSpPr>
        <p:spPr>
          <a:xfrm>
            <a:off x="1139371" y="4004127"/>
            <a:ext cx="156754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46FCE62-259E-9F35-20F5-449B19F1F008}"/>
              </a:ext>
            </a:extLst>
          </p:cNvPr>
          <p:cNvSpPr/>
          <p:nvPr/>
        </p:nvSpPr>
        <p:spPr>
          <a:xfrm>
            <a:off x="5640977" y="1747157"/>
            <a:ext cx="155230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C0ABA57-094A-3D8F-A007-834D61C39D4F}"/>
              </a:ext>
            </a:extLst>
          </p:cNvPr>
          <p:cNvSpPr/>
          <p:nvPr/>
        </p:nvSpPr>
        <p:spPr>
          <a:xfrm flipV="1">
            <a:off x="6357257" y="4200798"/>
            <a:ext cx="162088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610AE2-0B5D-96AD-85E4-96DD7A981C38}"/>
              </a:ext>
            </a:extLst>
          </p:cNvPr>
          <p:cNvSpPr/>
          <p:nvPr/>
        </p:nvSpPr>
        <p:spPr>
          <a:xfrm flipV="1">
            <a:off x="5328557" y="4580711"/>
            <a:ext cx="232192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67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C8E07-15A0-1119-C3CC-8FDEBD97E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文本&#10;&#10;AI 生成的内容可能不正确。">
            <a:extLst>
              <a:ext uri="{FF2B5EF4-FFF2-40B4-BE49-F238E27FC236}">
                <a16:creationId xmlns:a16="http://schemas.microsoft.com/office/drawing/2014/main" id="{44D38A18-97FF-A099-BD16-A030423C8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37" y="0"/>
            <a:ext cx="3075069" cy="5143500"/>
          </a:xfrm>
          <a:prstGeom prst="rect">
            <a:avLst/>
          </a:prstGeom>
        </p:spPr>
      </p:pic>
      <p:pic>
        <p:nvPicPr>
          <p:cNvPr id="7" name="图片 6" descr="文本, 信件&#10;&#10;AI 生成的内容可能不正确。">
            <a:extLst>
              <a:ext uri="{FF2B5EF4-FFF2-40B4-BE49-F238E27FC236}">
                <a16:creationId xmlns:a16="http://schemas.microsoft.com/office/drawing/2014/main" id="{78863609-8918-17A6-7CA4-315B5844B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96" y="0"/>
            <a:ext cx="3091646" cy="51435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836B033-5AD4-C415-7590-A97D46054C8D}"/>
              </a:ext>
            </a:extLst>
          </p:cNvPr>
          <p:cNvSpPr/>
          <p:nvPr/>
        </p:nvSpPr>
        <p:spPr>
          <a:xfrm>
            <a:off x="2766060" y="2571750"/>
            <a:ext cx="118291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8CB578D-2168-73CD-CB35-100370213808}"/>
              </a:ext>
            </a:extLst>
          </p:cNvPr>
          <p:cNvSpPr/>
          <p:nvPr/>
        </p:nvSpPr>
        <p:spPr>
          <a:xfrm>
            <a:off x="1381397" y="3042557"/>
            <a:ext cx="244565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87AA4CD-8D56-A3D4-27F3-B15C6BE0BF4A}"/>
              </a:ext>
            </a:extLst>
          </p:cNvPr>
          <p:cNvSpPr/>
          <p:nvPr/>
        </p:nvSpPr>
        <p:spPr>
          <a:xfrm>
            <a:off x="1381397" y="3576502"/>
            <a:ext cx="146848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F81C489-463E-C3C9-22C9-64CC6BE8F5AF}"/>
              </a:ext>
            </a:extLst>
          </p:cNvPr>
          <p:cNvSpPr/>
          <p:nvPr/>
        </p:nvSpPr>
        <p:spPr>
          <a:xfrm>
            <a:off x="7033260" y="2522221"/>
            <a:ext cx="67848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F371946-2B9F-9555-505B-9952D3C5C6CD}"/>
              </a:ext>
            </a:extLst>
          </p:cNvPr>
          <p:cNvSpPr/>
          <p:nvPr/>
        </p:nvSpPr>
        <p:spPr>
          <a:xfrm>
            <a:off x="5266090" y="2928257"/>
            <a:ext cx="244565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2870991-277F-10DB-7BB3-FD9F09953107}"/>
              </a:ext>
            </a:extLst>
          </p:cNvPr>
          <p:cNvSpPr/>
          <p:nvPr/>
        </p:nvSpPr>
        <p:spPr>
          <a:xfrm>
            <a:off x="5266089" y="3311433"/>
            <a:ext cx="208721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9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F849E-8CFD-CA35-1DBA-96D4F78A7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文本&#10;&#10;AI 生成的内容可能不正确。">
            <a:extLst>
              <a:ext uri="{FF2B5EF4-FFF2-40B4-BE49-F238E27FC236}">
                <a16:creationId xmlns:a16="http://schemas.microsoft.com/office/drawing/2014/main" id="{C72AD3CC-ECAA-649B-FEBB-B3BD53D4A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77" y="0"/>
            <a:ext cx="3067930" cy="5143500"/>
          </a:xfrm>
          <a:prstGeom prst="rect">
            <a:avLst/>
          </a:prstGeom>
        </p:spPr>
      </p:pic>
      <p:pic>
        <p:nvPicPr>
          <p:cNvPr id="7" name="图片 6" descr="文本&#10;&#10;AI 生成的内容可能不正确。">
            <a:extLst>
              <a:ext uri="{FF2B5EF4-FFF2-40B4-BE49-F238E27FC236}">
                <a16:creationId xmlns:a16="http://schemas.microsoft.com/office/drawing/2014/main" id="{172F494A-BA84-5E1D-8F44-5C0FFB2B8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95" y="0"/>
            <a:ext cx="3056986" cy="51435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E8955AC-FBCD-D3F6-C705-634176E61AAC}"/>
              </a:ext>
            </a:extLst>
          </p:cNvPr>
          <p:cNvSpPr/>
          <p:nvPr/>
        </p:nvSpPr>
        <p:spPr>
          <a:xfrm>
            <a:off x="1916973" y="2934607"/>
            <a:ext cx="2067197" cy="62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ABF94A5-C18E-CD34-AAD0-40E6A1856452}"/>
              </a:ext>
            </a:extLst>
          </p:cNvPr>
          <p:cNvSpPr/>
          <p:nvPr/>
        </p:nvSpPr>
        <p:spPr>
          <a:xfrm>
            <a:off x="1451427" y="3442607"/>
            <a:ext cx="2198915" cy="62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B4A08DE-CA03-1809-CD14-1259C4D4C39F}"/>
              </a:ext>
            </a:extLst>
          </p:cNvPr>
          <p:cNvSpPr/>
          <p:nvPr/>
        </p:nvSpPr>
        <p:spPr>
          <a:xfrm>
            <a:off x="1451428" y="3927747"/>
            <a:ext cx="148045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7B53724-BD97-A4ED-8C2F-5AD977C23201}"/>
              </a:ext>
            </a:extLst>
          </p:cNvPr>
          <p:cNvSpPr/>
          <p:nvPr/>
        </p:nvSpPr>
        <p:spPr>
          <a:xfrm>
            <a:off x="6786517" y="3624036"/>
            <a:ext cx="100039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76044A9-4B76-F3CC-E404-A26E79360471}"/>
              </a:ext>
            </a:extLst>
          </p:cNvPr>
          <p:cNvSpPr/>
          <p:nvPr/>
        </p:nvSpPr>
        <p:spPr>
          <a:xfrm>
            <a:off x="5255260" y="4103007"/>
            <a:ext cx="224862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63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19DD7-BC4E-9B3C-45BA-2EFCDCE4B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文本, 信件&#10;&#10;AI 生成的内容可能不正确。">
            <a:extLst>
              <a:ext uri="{FF2B5EF4-FFF2-40B4-BE49-F238E27FC236}">
                <a16:creationId xmlns:a16="http://schemas.microsoft.com/office/drawing/2014/main" id="{FB3DEAD7-719F-DF4B-4AE6-871AF791D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53" y="0"/>
            <a:ext cx="2964752" cy="5143500"/>
          </a:xfrm>
          <a:prstGeom prst="rect">
            <a:avLst/>
          </a:prstGeom>
        </p:spPr>
      </p:pic>
      <p:pic>
        <p:nvPicPr>
          <p:cNvPr id="7" name="图片 6" descr="文本&#10;&#10;AI 生成的内容可能不正确。">
            <a:extLst>
              <a:ext uri="{FF2B5EF4-FFF2-40B4-BE49-F238E27FC236}">
                <a16:creationId xmlns:a16="http://schemas.microsoft.com/office/drawing/2014/main" id="{7A8D7F1F-3872-288B-6EF3-3BB9CC33E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97" y="0"/>
            <a:ext cx="2968732" cy="51435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90E0F77-73F7-D65D-F931-C2769AC31506}"/>
              </a:ext>
            </a:extLst>
          </p:cNvPr>
          <p:cNvSpPr/>
          <p:nvPr/>
        </p:nvSpPr>
        <p:spPr>
          <a:xfrm>
            <a:off x="3162300" y="2430781"/>
            <a:ext cx="6705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DCF083-EFDD-0A29-7F72-3777E24D031D}"/>
              </a:ext>
            </a:extLst>
          </p:cNvPr>
          <p:cNvSpPr/>
          <p:nvPr/>
        </p:nvSpPr>
        <p:spPr>
          <a:xfrm>
            <a:off x="1325880" y="2914650"/>
            <a:ext cx="250698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41102AE-9D78-628D-0A69-59F7E502FBD7}"/>
              </a:ext>
            </a:extLst>
          </p:cNvPr>
          <p:cNvSpPr/>
          <p:nvPr/>
        </p:nvSpPr>
        <p:spPr>
          <a:xfrm>
            <a:off x="1325880" y="3326130"/>
            <a:ext cx="250698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10F4F7B-BC5B-9BCD-D5C9-8E7627AE9E76}"/>
              </a:ext>
            </a:extLst>
          </p:cNvPr>
          <p:cNvSpPr/>
          <p:nvPr/>
        </p:nvSpPr>
        <p:spPr>
          <a:xfrm>
            <a:off x="1325880" y="3800475"/>
            <a:ext cx="118291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F38883-DBDD-4201-F679-37623FB9F1B0}"/>
              </a:ext>
            </a:extLst>
          </p:cNvPr>
          <p:cNvSpPr/>
          <p:nvPr/>
        </p:nvSpPr>
        <p:spPr>
          <a:xfrm>
            <a:off x="6096000" y="2960369"/>
            <a:ext cx="161544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51D42F4-A824-ADAB-D875-B916731E04EB}"/>
              </a:ext>
            </a:extLst>
          </p:cNvPr>
          <p:cNvSpPr/>
          <p:nvPr/>
        </p:nvSpPr>
        <p:spPr>
          <a:xfrm>
            <a:off x="5381348" y="3463290"/>
            <a:ext cx="247487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344DD9-AA4F-172C-C8F0-493CFF01FCD0}"/>
              </a:ext>
            </a:extLst>
          </p:cNvPr>
          <p:cNvSpPr/>
          <p:nvPr/>
        </p:nvSpPr>
        <p:spPr>
          <a:xfrm>
            <a:off x="5386338" y="3920492"/>
            <a:ext cx="187552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45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4"/>
          <p:cNvSpPr txBox="1"/>
          <p:nvPr/>
        </p:nvSpPr>
        <p:spPr>
          <a:xfrm>
            <a:off x="1644131" y="818547"/>
            <a:ext cx="8601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Part2</a:t>
            </a:r>
            <a:endParaRPr lang="id-ID" sz="21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1" t="5926" r="36179" b="58236"/>
          <a:stretch>
            <a:fillRect/>
          </a:stretch>
        </p:blipFill>
        <p:spPr>
          <a:xfrm>
            <a:off x="0" y="-35118"/>
            <a:ext cx="1493840" cy="993287"/>
          </a:xfrm>
          <a:prstGeom prst="rect">
            <a:avLst/>
          </a:prstGeom>
        </p:spPr>
      </p:pic>
      <p:sp>
        <p:nvSpPr>
          <p:cNvPr id="3" name="圆角矩形 11">
            <a:extLst>
              <a:ext uri="{FF2B5EF4-FFF2-40B4-BE49-F238E27FC236}">
                <a16:creationId xmlns:a16="http://schemas.microsoft.com/office/drawing/2014/main" id="{2CE229DD-AF58-7FA6-4FC3-D65A82FC8CAF}"/>
              </a:ext>
            </a:extLst>
          </p:cNvPr>
          <p:cNvSpPr/>
          <p:nvPr/>
        </p:nvSpPr>
        <p:spPr>
          <a:xfrm>
            <a:off x="500743" y="1908629"/>
            <a:ext cx="8127999" cy="12191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文本框 10">
            <a:extLst>
              <a:ext uri="{FF2B5EF4-FFF2-40B4-BE49-F238E27FC236}">
                <a16:creationId xmlns:a16="http://schemas.microsoft.com/office/drawing/2014/main" id="{DC41CEAF-7A19-DA27-6D68-1A561B5FB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914" y="2164285"/>
            <a:ext cx="77651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中央八项规定精神相关制度规定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CD0B5-81AD-A580-3F96-C4A8D0601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12D0CF4-4E2A-55CC-A445-E042B24E41F4}"/>
              </a:ext>
            </a:extLst>
          </p:cNvPr>
          <p:cNvSpPr txBox="1"/>
          <p:nvPr/>
        </p:nvSpPr>
        <p:spPr>
          <a:xfrm>
            <a:off x="668065" y="1199334"/>
            <a:ext cx="78078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《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党政机关厉行节约反对浪费条例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》</a:t>
            </a:r>
          </a:p>
          <a:p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  <a:cs typeface="微软雅黑" panose="020B0503020204020204" pitchFamily="34" charset="-122"/>
            </a:endParaRP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　　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2025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年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月，中共中央、国务院印发修订后的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《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党政机关厉行节约反对浪费条例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》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。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《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条例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》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与时俱进完善党政机关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经费管理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、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国内差旅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、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因公临时出国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（境）、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公务接待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、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公务用车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、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会议活动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、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办公用房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、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资源节约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等规定，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强化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厉行勤俭节约、反对铺张浪费</a:t>
            </a:r>
            <a:r>
              <a:rPr lang="zh-CN" altLang="en-US" sz="2400" dirty="0">
                <a:solidFill>
                  <a:srgbClr val="2C5A8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责任落实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</a:rPr>
              <a:t>，进一步拧紧党政机关带头过紧日子的制度螺栓，对于深入贯彻中央八项规定精神、持续深化纠治“四风”具有重要意义。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  <a:hlinkClick r:id="rId3"/>
              </a:rPr>
              <a:t>【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  <a:hlinkClick r:id="rId3"/>
              </a:rPr>
              <a:t>详细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pitchFamily="34" charset="-122"/>
                <a:hlinkClick r:id="rId3"/>
              </a:rPr>
              <a:t>】</a:t>
            </a:r>
            <a:endParaRPr lang="zh-CN" altLang="en-US" sz="2400" dirty="0">
              <a:solidFill>
                <a:schemeClr val="tx2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5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自定义 17">
      <a:dk1>
        <a:srgbClr val="5F5F5F"/>
      </a:dk1>
      <a:lt1>
        <a:sysClr val="window" lastClr="FFFFFF"/>
      </a:lt1>
      <a:dk2>
        <a:srgbClr val="080808"/>
      </a:dk2>
      <a:lt2>
        <a:srgbClr val="E7E6E6"/>
      </a:lt2>
      <a:accent1>
        <a:srgbClr val="B40000"/>
      </a:accent1>
      <a:accent2>
        <a:srgbClr val="920000"/>
      </a:accent2>
      <a:accent3>
        <a:srgbClr val="B40000"/>
      </a:accent3>
      <a:accent4>
        <a:srgbClr val="920000"/>
      </a:accent4>
      <a:accent5>
        <a:srgbClr val="B40000"/>
      </a:accent5>
      <a:accent6>
        <a:srgbClr val="920000"/>
      </a:accent6>
      <a:hlink>
        <a:srgbClr val="B40000"/>
      </a:hlink>
      <a:folHlink>
        <a:srgbClr val="920000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1080</Words>
  <Application>Microsoft Office PowerPoint</Application>
  <PresentationFormat>全屏显示(16:9)</PresentationFormat>
  <Paragraphs>57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华文楷体</vt:lpstr>
      <vt:lpstr>华文行楷</vt:lpstr>
      <vt:lpstr>华文中宋</vt:lpstr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杨洋 蒋</cp:lastModifiedBy>
  <cp:revision>1844</cp:revision>
  <dcterms:created xsi:type="dcterms:W3CDTF">2014-11-26T08:06:00Z</dcterms:created>
  <dcterms:modified xsi:type="dcterms:W3CDTF">2025-06-21T06:07:13Z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2052-11.8.2.8959</vt:lpwstr>
  </property>
</Properties>
</file>